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89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7" r:id="rId22"/>
    <p:sldId id="283" r:id="rId23"/>
    <p:sldId id="288" r:id="rId24"/>
  </p:sldIdLst>
  <p:sldSz cx="12192000" cy="6858000"/>
  <p:notesSz cx="6858000" cy="9144000"/>
  <p:embeddedFontLst>
    <p:embeddedFont>
      <p:font typeface="Abadi" panose="020B0604020104020204" pitchFamily="34" charset="0"/>
      <p:regular r:id="rId26"/>
    </p:embeddedFont>
    <p:embeddedFont>
      <p:font typeface="Cambria Math" panose="02040503050406030204" pitchFamily="18" charset="0"/>
      <p:regular r:id="rId27"/>
    </p:embeddedFont>
    <p:embeddedFont>
      <p:font typeface="KoPubWorld돋움체 Bold" panose="00000800000000000000" pitchFamily="2" charset="-127"/>
      <p:bold r:id="rId28"/>
    </p:embeddedFont>
    <p:embeddedFont>
      <p:font typeface="KoPubWorld돋움체 Light" panose="00000300000000000000" pitchFamily="2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CD2A104-D68F-43ED-8024-7BA0CEDC57F0}">
          <p14:sldIdLst>
            <p14:sldId id="256"/>
            <p14:sldId id="289"/>
          </p14:sldIdLst>
        </p14:section>
        <p14:section name="intro" id="{23B33590-AA72-4D03-83C7-C8AA0ED11297}">
          <p14:sldIdLst>
            <p14:sldId id="265"/>
            <p14:sldId id="266"/>
            <p14:sldId id="267"/>
          </p14:sldIdLst>
        </p14:section>
        <p14:section name="Related work" id="{42D74B31-C5D9-4611-891F-B9A5DF83B8EF}">
          <p14:sldIdLst>
            <p14:sldId id="268"/>
            <p14:sldId id="269"/>
            <p14:sldId id="270"/>
          </p14:sldIdLst>
        </p14:section>
        <p14:section name="Proposed" id="{37A0FDA5-AD7D-45B0-8924-89855FD27204}">
          <p14:sldIdLst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7"/>
            <p14:sldId id="283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 현준" initials="신현" lastIdx="2" clrIdx="0">
    <p:extLst>
      <p:ext uri="{19B8F6BF-5375-455C-9EA6-DF929625EA0E}">
        <p15:presenceInfo xmlns:p15="http://schemas.microsoft.com/office/powerpoint/2012/main" userId="a763abede31957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DE6"/>
    <a:srgbClr val="801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1C87D5-E895-467E-8DCB-8368CFE02217}" v="4" dt="2021-03-24T10:26:50.953"/>
    <p1510:client id="{E29823D0-E749-46D9-9B58-AFF0600C6FAB}" v="1330" dt="2021-03-24T10:18:58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1285" autoAdjust="0"/>
  </p:normalViewPr>
  <p:slideViewPr>
    <p:cSldViewPr snapToGrid="0" showGuides="1">
      <p:cViewPr varScale="1">
        <p:scale>
          <a:sx n="77" d="100"/>
          <a:sy n="77" d="100"/>
        </p:scale>
        <p:origin x="183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신 현준" userId="a763abede3195758" providerId="LiveId" clId="{1A1C87D5-E895-467E-8DCB-8368CFE02217}"/>
    <pc:docChg chg="undo custSel modSld modMainMaster">
      <pc:chgData name="신 현준" userId="a763abede3195758" providerId="LiveId" clId="{1A1C87D5-E895-467E-8DCB-8368CFE02217}" dt="2021-03-24T10:26:36.248" v="85" actId="20577"/>
      <pc:docMkLst>
        <pc:docMk/>
      </pc:docMkLst>
      <pc:sldChg chg="modNotes">
        <pc:chgData name="신 현준" userId="a763abede3195758" providerId="LiveId" clId="{1A1C87D5-E895-467E-8DCB-8368CFE02217}" dt="2021-03-24T10:22:22.330" v="1" actId="368"/>
        <pc:sldMkLst>
          <pc:docMk/>
          <pc:sldMk cId="1319831311" sldId="256"/>
        </pc:sldMkLst>
      </pc:sldChg>
      <pc:sldChg chg="modNotes">
        <pc:chgData name="신 현준" userId="a763abede3195758" providerId="LiveId" clId="{1A1C87D5-E895-467E-8DCB-8368CFE02217}" dt="2021-03-24T10:22:22.337" v="3" actId="368"/>
        <pc:sldMkLst>
          <pc:docMk/>
          <pc:sldMk cId="2811451057" sldId="265"/>
        </pc:sldMkLst>
      </pc:sldChg>
      <pc:sldChg chg="modNotes">
        <pc:chgData name="신 현준" userId="a763abede3195758" providerId="LiveId" clId="{1A1C87D5-E895-467E-8DCB-8368CFE02217}" dt="2021-03-24T10:22:22.342" v="5" actId="368"/>
        <pc:sldMkLst>
          <pc:docMk/>
          <pc:sldMk cId="3527349444" sldId="266"/>
        </pc:sldMkLst>
      </pc:sldChg>
      <pc:sldChg chg="modNotes">
        <pc:chgData name="신 현준" userId="a763abede3195758" providerId="LiveId" clId="{1A1C87D5-E895-467E-8DCB-8368CFE02217}" dt="2021-03-24T10:22:22.346" v="7" actId="368"/>
        <pc:sldMkLst>
          <pc:docMk/>
          <pc:sldMk cId="573528043" sldId="267"/>
        </pc:sldMkLst>
      </pc:sldChg>
      <pc:sldChg chg="modNotes">
        <pc:chgData name="신 현준" userId="a763abede3195758" providerId="LiveId" clId="{1A1C87D5-E895-467E-8DCB-8368CFE02217}" dt="2021-03-24T10:22:22.352" v="9" actId="368"/>
        <pc:sldMkLst>
          <pc:docMk/>
          <pc:sldMk cId="2542279296" sldId="268"/>
        </pc:sldMkLst>
      </pc:sldChg>
      <pc:sldChg chg="modNotes">
        <pc:chgData name="신 현준" userId="a763abede3195758" providerId="LiveId" clId="{1A1C87D5-E895-467E-8DCB-8368CFE02217}" dt="2021-03-24T10:22:22.357" v="11" actId="368"/>
        <pc:sldMkLst>
          <pc:docMk/>
          <pc:sldMk cId="1671609679" sldId="269"/>
        </pc:sldMkLst>
      </pc:sldChg>
      <pc:sldChg chg="modNotes">
        <pc:chgData name="신 현준" userId="a763abede3195758" providerId="LiveId" clId="{1A1C87D5-E895-467E-8DCB-8368CFE02217}" dt="2021-03-24T10:22:22.361" v="13" actId="368"/>
        <pc:sldMkLst>
          <pc:docMk/>
          <pc:sldMk cId="569411307" sldId="270"/>
        </pc:sldMkLst>
      </pc:sldChg>
      <pc:sldChg chg="modNotes">
        <pc:chgData name="신 현준" userId="a763abede3195758" providerId="LiveId" clId="{1A1C87D5-E895-467E-8DCB-8368CFE02217}" dt="2021-03-24T10:22:22.365" v="15" actId="368"/>
        <pc:sldMkLst>
          <pc:docMk/>
          <pc:sldMk cId="933595593" sldId="271"/>
        </pc:sldMkLst>
      </pc:sldChg>
      <pc:sldChg chg="modNotes">
        <pc:chgData name="신 현준" userId="a763abede3195758" providerId="LiveId" clId="{1A1C87D5-E895-467E-8DCB-8368CFE02217}" dt="2021-03-24T10:22:22.372" v="17" actId="368"/>
        <pc:sldMkLst>
          <pc:docMk/>
          <pc:sldMk cId="4257738462" sldId="272"/>
        </pc:sldMkLst>
      </pc:sldChg>
      <pc:sldChg chg="modNotes">
        <pc:chgData name="신 현준" userId="a763abede3195758" providerId="LiveId" clId="{1A1C87D5-E895-467E-8DCB-8368CFE02217}" dt="2021-03-24T10:22:22.376" v="19" actId="368"/>
        <pc:sldMkLst>
          <pc:docMk/>
          <pc:sldMk cId="2127503061" sldId="273"/>
        </pc:sldMkLst>
      </pc:sldChg>
      <pc:sldChg chg="modNotes">
        <pc:chgData name="신 현준" userId="a763abede3195758" providerId="LiveId" clId="{1A1C87D5-E895-467E-8DCB-8368CFE02217}" dt="2021-03-24T10:22:22.381" v="21" actId="368"/>
        <pc:sldMkLst>
          <pc:docMk/>
          <pc:sldMk cId="3661074831" sldId="274"/>
        </pc:sldMkLst>
      </pc:sldChg>
      <pc:sldChg chg="modNotes">
        <pc:chgData name="신 현준" userId="a763abede3195758" providerId="LiveId" clId="{1A1C87D5-E895-467E-8DCB-8368CFE02217}" dt="2021-03-24T10:22:22.386" v="23" actId="368"/>
        <pc:sldMkLst>
          <pc:docMk/>
          <pc:sldMk cId="2239570001" sldId="275"/>
        </pc:sldMkLst>
      </pc:sldChg>
      <pc:sldChg chg="modNotes">
        <pc:chgData name="신 현준" userId="a763abede3195758" providerId="LiveId" clId="{1A1C87D5-E895-467E-8DCB-8368CFE02217}" dt="2021-03-24T10:22:22.390" v="25" actId="368"/>
        <pc:sldMkLst>
          <pc:docMk/>
          <pc:sldMk cId="465088603" sldId="276"/>
        </pc:sldMkLst>
      </pc:sldChg>
      <pc:sldChg chg="modNotes">
        <pc:chgData name="신 현준" userId="a763abede3195758" providerId="LiveId" clId="{1A1C87D5-E895-467E-8DCB-8368CFE02217}" dt="2021-03-24T10:22:22.395" v="27" actId="368"/>
        <pc:sldMkLst>
          <pc:docMk/>
          <pc:sldMk cId="3066550965" sldId="277"/>
        </pc:sldMkLst>
      </pc:sldChg>
      <pc:sldChg chg="modNotes">
        <pc:chgData name="신 현준" userId="a763abede3195758" providerId="LiveId" clId="{1A1C87D5-E895-467E-8DCB-8368CFE02217}" dt="2021-03-24T10:22:22.400" v="29" actId="368"/>
        <pc:sldMkLst>
          <pc:docMk/>
          <pc:sldMk cId="2617048426" sldId="278"/>
        </pc:sldMkLst>
      </pc:sldChg>
      <pc:sldChg chg="modNotes">
        <pc:chgData name="신 현준" userId="a763abede3195758" providerId="LiveId" clId="{1A1C87D5-E895-467E-8DCB-8368CFE02217}" dt="2021-03-24T10:22:22.404" v="31" actId="368"/>
        <pc:sldMkLst>
          <pc:docMk/>
          <pc:sldMk cId="1272481048" sldId="279"/>
        </pc:sldMkLst>
      </pc:sldChg>
      <pc:sldChg chg="modNotes">
        <pc:chgData name="신 현준" userId="a763abede3195758" providerId="LiveId" clId="{1A1C87D5-E895-467E-8DCB-8368CFE02217}" dt="2021-03-24T10:22:22.409" v="33" actId="368"/>
        <pc:sldMkLst>
          <pc:docMk/>
          <pc:sldMk cId="702836701" sldId="280"/>
        </pc:sldMkLst>
      </pc:sldChg>
      <pc:sldChg chg="modNotes">
        <pc:chgData name="신 현준" userId="a763abede3195758" providerId="LiveId" clId="{1A1C87D5-E895-467E-8DCB-8368CFE02217}" dt="2021-03-24T10:22:22.413" v="35" actId="368"/>
        <pc:sldMkLst>
          <pc:docMk/>
          <pc:sldMk cId="676047607" sldId="281"/>
        </pc:sldMkLst>
      </pc:sldChg>
      <pc:sldChg chg="modNotes">
        <pc:chgData name="신 현준" userId="a763abede3195758" providerId="LiveId" clId="{1A1C87D5-E895-467E-8DCB-8368CFE02217}" dt="2021-03-24T10:22:22.418" v="37" actId="368"/>
        <pc:sldMkLst>
          <pc:docMk/>
          <pc:sldMk cId="2830166991" sldId="282"/>
        </pc:sldMkLst>
      </pc:sldChg>
      <pc:sldMasterChg chg="modSldLayout">
        <pc:chgData name="신 현준" userId="a763abede3195758" providerId="LiveId" clId="{1A1C87D5-E895-467E-8DCB-8368CFE02217}" dt="2021-03-24T10:26:36.248" v="85" actId="20577"/>
        <pc:sldMasterMkLst>
          <pc:docMk/>
          <pc:sldMasterMk cId="1818947401" sldId="2147483648"/>
        </pc:sldMasterMkLst>
        <pc:sldLayoutChg chg="addSp delSp modSp mod">
          <pc:chgData name="신 현준" userId="a763abede3195758" providerId="LiveId" clId="{1A1C87D5-E895-467E-8DCB-8368CFE02217}" dt="2021-03-24T10:26:36.248" v="85" actId="20577"/>
          <pc:sldLayoutMkLst>
            <pc:docMk/>
            <pc:sldMasterMk cId="1818947401" sldId="2147483648"/>
            <pc:sldLayoutMk cId="3526908504" sldId="2147483660"/>
          </pc:sldLayoutMkLst>
          <pc:spChg chg="mod">
            <ac:chgData name="신 현준" userId="a763abede3195758" providerId="LiveId" clId="{1A1C87D5-E895-467E-8DCB-8368CFE02217}" dt="2021-03-24T10:26:36.248" v="85" actId="20577"/>
            <ac:spMkLst>
              <pc:docMk/>
              <pc:sldMasterMk cId="1818947401" sldId="2147483648"/>
              <pc:sldLayoutMk cId="3526908504" sldId="2147483660"/>
              <ac:spMk id="5" creationId="{4BC4A68E-757B-4930-91AA-1F54DE746376}"/>
            </ac:spMkLst>
          </pc:spChg>
          <pc:spChg chg="add del mod">
            <ac:chgData name="신 현준" userId="a763abede3195758" providerId="LiveId" clId="{1A1C87D5-E895-467E-8DCB-8368CFE02217}" dt="2021-03-24T10:23:50.938" v="52" actId="478"/>
            <ac:spMkLst>
              <pc:docMk/>
              <pc:sldMasterMk cId="1818947401" sldId="2147483648"/>
              <pc:sldLayoutMk cId="3526908504" sldId="2147483660"/>
              <ac:spMk id="7" creationId="{080E20F7-3736-430D-8ABA-4794BAECAD44}"/>
            </ac:spMkLst>
          </pc:spChg>
          <pc:spChg chg="add del mod">
            <ac:chgData name="신 현준" userId="a763abede3195758" providerId="LiveId" clId="{1A1C87D5-E895-467E-8DCB-8368CFE02217}" dt="2021-03-24T10:25:13.602" v="66" actId="478"/>
            <ac:spMkLst>
              <pc:docMk/>
              <pc:sldMasterMk cId="1818947401" sldId="2147483648"/>
              <pc:sldLayoutMk cId="3526908504" sldId="2147483660"/>
              <ac:spMk id="8" creationId="{3450D634-8CA4-4AC3-9081-AEE5995231C1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World돋움체 Light" panose="00000300000000000000" pitchFamily="2" charset="-127"/>
                <a:ea typeface="KoPubWorld돋움체 Light" panose="000003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World돋움체 Light" panose="00000300000000000000" pitchFamily="2" charset="-127"/>
                <a:ea typeface="KoPubWorld돋움체 Light" panose="00000300000000000000" pitchFamily="2" charset="-127"/>
              </a:defRPr>
            </a:lvl1pPr>
          </a:lstStyle>
          <a:p>
            <a:fld id="{4CC89AE8-587A-40DB-8E21-9C4F64205B0D}" type="datetimeFigureOut">
              <a:rPr lang="ko-KR" altLang="en-US" smtClean="0"/>
              <a:pPr/>
              <a:t>2021-03-24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World돋움체 Light" panose="00000300000000000000" pitchFamily="2" charset="-127"/>
                <a:ea typeface="KoPubWorld돋움체 Light" panose="000003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World돋움체 Light" panose="00000300000000000000" pitchFamily="2" charset="-127"/>
                <a:ea typeface="KoPubWorld돋움체 Light" panose="00000300000000000000" pitchFamily="2" charset="-127"/>
              </a:defRPr>
            </a:lvl1pPr>
          </a:lstStyle>
          <a:p>
            <a:fld id="{71E77636-B6E1-4D5E-A737-80468F8C20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45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World돋움체 Light" panose="00000300000000000000" pitchFamily="2" charset="-127"/>
        <a:ea typeface="KoPubWorld돋움체 Light" panose="000003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World돋움체 Light" panose="00000300000000000000" pitchFamily="2" charset="-127"/>
        <a:ea typeface="KoPubWorld돋움체 Light" panose="000003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World돋움체 Light" panose="00000300000000000000" pitchFamily="2" charset="-127"/>
        <a:ea typeface="KoPubWorld돋움체 Light" panose="000003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World돋움체 Light" panose="00000300000000000000" pitchFamily="2" charset="-127"/>
        <a:ea typeface="KoPubWorld돋움체 Light" panose="000003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World돋움체 Light" panose="00000300000000000000" pitchFamily="2" charset="-127"/>
        <a:ea typeface="KoPubWorld돋움체 Light" panose="000003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77636-B6E1-4D5E-A737-80468F8C20D6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07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77636-B6E1-4D5E-A737-80468F8C20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065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77636-B6E1-4D5E-A737-80468F8C20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21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77636-B6E1-4D5E-A737-80468F8C20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322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77636-B6E1-4D5E-A737-80468F8C20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438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77636-B6E1-4D5E-A737-80468F8C20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823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77636-B6E1-4D5E-A737-80468F8C20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182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77636-B6E1-4D5E-A737-80468F8C20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91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77636-B6E1-4D5E-A737-80468F8C20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986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77636-B6E1-4D5E-A737-80468F8C20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387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77636-B6E1-4D5E-A737-80468F8C20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319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77636-B6E1-4D5E-A737-80468F8C20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349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77636-B6E1-4D5E-A737-80468F8C20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554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77636-B6E1-4D5E-A737-80468F8C20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026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77636-B6E1-4D5E-A737-80468F8C20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938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77636-B6E1-4D5E-A737-80468F8C20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981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77636-B6E1-4D5E-A737-80468F8C20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440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77636-B6E1-4D5E-A737-80468F8C20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454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77636-B6E1-4D5E-A737-80468F8C20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015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기존의 연구들은 학습된 </a:t>
                </a:r>
                <a:r>
                  <a:rPr lang="en-US" altLang="ko-KR" dirty="0"/>
                  <a:t>data augmentation policy</a:t>
                </a:r>
                <a:r>
                  <a:rPr lang="ko-KR" altLang="en-US" dirty="0"/>
                  <a:t>가 데이터의 다양성을 증가시키는 것이 주요한 이점이라고 하였으며</a:t>
                </a:r>
                <a:r>
                  <a:rPr lang="en-US" altLang="ko-KR" dirty="0"/>
                  <a:t>,</a:t>
                </a:r>
              </a:p>
              <a:p>
                <a:r>
                  <a:rPr lang="en-US" altLang="ko-KR" dirty="0"/>
                  <a:t>14</a:t>
                </a:r>
                <a:r>
                  <a:rPr lang="ko-KR" altLang="en-US" dirty="0"/>
                  <a:t>개에 해당하는 </a:t>
                </a:r>
                <a:r>
                  <a:rPr lang="en-US" altLang="ko-KR" dirty="0"/>
                  <a:t>transformation</a:t>
                </a:r>
                <a:r>
                  <a:rPr lang="ko-KR" altLang="en-US" dirty="0"/>
                  <a:t>과 각 </a:t>
                </a:r>
                <a:r>
                  <a:rPr lang="en-US" altLang="ko-KR" dirty="0"/>
                  <a:t>transformation</a:t>
                </a:r>
                <a:r>
                  <a:rPr lang="ko-KR" altLang="en-US" dirty="0"/>
                  <a:t>이 적용될 확률에 따라 나올 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있는 수많은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를 열거하였습니다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본 논문에서는 데이터의 다양성을 유지한 상태에서 파라미터의 수를 줄이기위해서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각 </a:t>
                </a:r>
                <a:r>
                  <a:rPr lang="en-US" altLang="ko-KR" dirty="0"/>
                  <a:t>transformation</a:t>
                </a:r>
                <a:r>
                  <a:rPr lang="ko-KR" altLang="en-US" dirty="0"/>
                  <a:t>이 선택될 확률과 적용될 확률에 대해서 균일 확률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1/𝐾</a:t>
                </a:r>
                <a:r>
                  <a:rPr lang="ko-KR" altLang="en-US" dirty="0"/>
                  <a:t>로 설정하였으며</a:t>
                </a:r>
                <a:r>
                  <a:rPr lang="en-US" altLang="ko-KR" dirty="0"/>
                  <a:t>,</a:t>
                </a:r>
              </a:p>
              <a:p>
                <a:r>
                  <a:rPr lang="ko-KR" altLang="en-US" dirty="0"/>
                  <a:t>하나의 </a:t>
                </a:r>
                <a:r>
                  <a:rPr lang="en-US" altLang="ko-KR" dirty="0"/>
                  <a:t>policy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개의 </a:t>
                </a:r>
                <a:r>
                  <a:rPr lang="en-US" altLang="ko-KR" dirty="0"/>
                  <a:t>transformation</a:t>
                </a:r>
                <a:r>
                  <a:rPr lang="ko-KR" altLang="en-US" dirty="0"/>
                  <a:t>이 존재할 때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RandAugment</a:t>
                </a:r>
                <a:r>
                  <a:rPr lang="ko-KR" altLang="en-US" dirty="0"/>
                  <a:t>의 잠재적인 </a:t>
                </a:r>
                <a:r>
                  <a:rPr lang="en-US" altLang="ko-KR" dirty="0"/>
                  <a:t>policies</a:t>
                </a:r>
                <a:r>
                  <a:rPr lang="ko-KR" altLang="en-US" dirty="0"/>
                  <a:t>는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𝐾^𝑁</a:t>
                </a:r>
                <a:r>
                  <a:rPr lang="ko-KR" altLang="en-US" dirty="0"/>
                  <a:t> 이 됩니다</a:t>
                </a:r>
                <a:r>
                  <a:rPr lang="en-US" altLang="ko-KR" dirty="0"/>
                  <a:t>.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77636-B6E1-4D5E-A737-80468F8C20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44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D52CB-2B62-4D71-A315-A110FDAA4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745" y="1122363"/>
            <a:ext cx="1150851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1BE6E0-0E83-4E33-AFCA-0E06CA19D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745" y="3602038"/>
            <a:ext cx="115085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140E0B-4DDE-4B58-9CAE-789ED606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45B5F-CF18-4A41-AFA2-B4FC33454C02}" type="datetime1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7913BF-A7C9-4309-8B87-276FE5F4B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BF0571-E1C1-4D5F-9651-9F040493D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255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E00034-1DD8-424D-8A21-7E4585FAE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9B57AF-02B8-4BAA-8106-0C0A58AB03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BF0007-304F-4D7D-B9C2-074442FC5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2AC13D-4CDB-4F62-A17D-F77DB7D92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B36D-D53B-43C6-9189-2458A98DB3B0}" type="datetime1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EC9F57-6D4D-48BE-9E11-9B7CB2583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CDD08A-1656-40F8-A833-E7FADC39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140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BD82A-F412-44EB-8E11-9EB0AE871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95D0CD-1D3D-419B-8797-80579E610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C9E93-3F75-4011-A4B2-C9A809626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F54C-928F-4D58-BED8-56A226EEDFCF}" type="datetime1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34CDD2-FAE0-433F-AA47-9F6D20BF4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ABA09B-9DC5-44E6-9A83-E33807BFF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679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471518-C797-47A8-BE3C-964BE44DE9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6A8CFE-1C59-4E76-B7C3-07C1FE309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204006-D66C-4A2D-9990-AC13EF3A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D5D29-2DE1-4E20-A68C-2177125CD8EE}" type="datetime1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7E2066-1976-4C20-9C36-C7EC998B6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ECC4C3-9E98-4350-AD79-01FC616C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45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6C4DE-A133-463C-9BC3-41AFD0882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73" y="233796"/>
            <a:ext cx="11545454" cy="601806"/>
          </a:xfrm>
        </p:spPr>
        <p:txBody>
          <a:bodyPr>
            <a:normAutofit/>
          </a:bodyPr>
          <a:lstStyle>
            <a:lvl1pPr>
              <a:defRPr sz="2800" b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2A0CA7-039A-405E-A0A8-15180838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EFC1B-C0EC-45ED-A295-E3B1A31678C6}" type="datetime1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758329-1B26-4D59-81B4-ACDCB19A8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C4A68E-757B-4930-91AA-1F54DE746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5525" y="233796"/>
            <a:ext cx="2743200" cy="598344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6189CEFD-78CD-4FFB-93EC-DA51A7E69B9D}" type="slidenum">
              <a:rPr lang="ko-KR" altLang="en-US" smtClean="0"/>
              <a:pPr/>
              <a:t>‹#›</a:t>
            </a:fld>
            <a:r>
              <a:rPr lang="en-US" altLang="ko-KR" dirty="0"/>
              <a:t>/21</a:t>
            </a:r>
            <a:r>
              <a:rPr lang="ko-KR" altLang="en-US" dirty="0"/>
              <a:t> 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670EFEF-D25A-4A80-A463-90F1EFF60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272" y="960582"/>
            <a:ext cx="11545453" cy="516312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lvl1pPr>
            <a:lvl2pPr>
              <a:lnSpc>
                <a:spcPct val="150000"/>
              </a:lnSpc>
              <a:defRPr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lvl2pPr>
            <a:lvl3pPr>
              <a:lnSpc>
                <a:spcPct val="150000"/>
              </a:lnSpc>
              <a:defRPr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lvl3pPr>
            <a:lvl4pPr>
              <a:lnSpc>
                <a:spcPct val="150000"/>
              </a:lnSpc>
              <a:defRPr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lvl4pPr>
            <a:lvl5pPr>
              <a:lnSpc>
                <a:spcPct val="150000"/>
              </a:lnSpc>
              <a:defRPr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52690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F9C08-AEF5-4510-B632-8A18F379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778E63-5BA7-433C-8600-E22D96636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FDFB4E-42AA-4C3E-BEA3-5E5131E85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2C035-32BE-4804-AAC3-E873C3328A5B}" type="datetime1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91AD91-C369-44B3-BAE8-F4FBF31F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E2B9C7-082C-460C-B9C1-F9076DB43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92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4F273-86F6-42D9-82B0-D39670572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9721A-D063-46DC-89E4-A24564180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56D21-B371-426D-B21D-17D64A0B8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39D6E-A1F4-4BF1-A903-EAB830E67D0B}" type="datetime1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21760A-3B4D-466C-8E79-50CEC30B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8C6F2-752B-4567-9E76-373954BA6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880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E4798-4037-4F6C-887A-AD305255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955A99-F211-4AA7-9842-3077F0065C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13A153-0058-449A-9D17-D397F38AFF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F20463-FBD0-4D5A-8E17-3A4476AC1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D4239-24E0-4E9D-ADA2-92FDFECCA57F}" type="datetime1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D085C2-CAED-4991-8E25-1746AB05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2697B2-0DD8-4FEE-9297-0C2028838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413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80233-35BC-4973-9174-C4AC6DB8E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5A2AF6-AF0E-4AAA-8AE4-9ABB1C526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EFED3F-B343-4F41-A4C6-D598001C0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5BE2C5-CD5E-450C-A256-6CE18C62B0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D44030-8022-42BA-B138-0F6A94239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4D3066-DE13-4BF4-B664-0731CE2D2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B8A1-F873-46FF-AE93-CC77D9119FBC}" type="datetime1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BEAF03A-0A25-4ECD-8DFC-FF9F2A0B6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C1D5DD-86D0-4349-9D14-75EFE2FE9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84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B0E66-21B7-4262-BF94-AF149F466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0A6F7B-E531-4C86-BA44-F936021DC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71A27-C180-4618-9BA7-FB824BF6122C}" type="datetime1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46F362-9EB3-45EF-8C12-3655F0F6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E8D275-E12B-453A-946A-B582030C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719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87356E-DC9A-4515-9846-E65281637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1385-896F-4582-93A2-C42EAA6802BC}" type="datetime1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05321B-5599-4CCC-BE48-634FA7A3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083A58-34CB-47FD-9A82-B30EB9A0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8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02D3D-C745-4C34-A814-C66F4472D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16DCC6-DF49-4115-B781-3061B9B30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4390C3-DBB4-4550-9394-58F98A503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7CFC52-DA92-4506-B1C7-FE6835713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846D-4ADF-4120-9673-A4E4201A5C78}" type="datetime1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382CF-A1F0-42D8-BC4B-9A4B79C22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E90223-2E23-4D62-ADD2-FF113BD29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60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3F7988A-7B23-45FE-8829-20D05BF9E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2C7C75-A1CB-44A2-B869-953BE6C29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B4FCDF-4E89-4906-B0D6-1CFBB58646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defRPr>
            </a:lvl1pPr>
          </a:lstStyle>
          <a:p>
            <a:fld id="{FBCDEC14-8929-4BAB-90C4-C9FDE87B2F71}" type="datetime1">
              <a:rPr lang="ko-KR" altLang="en-US" smtClean="0"/>
              <a:t>2021-03-24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D1753-5CC1-481C-824D-2D95C68C89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179DC0-FAB5-4123-855C-851D2C091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defRPr>
            </a:lvl1pPr>
          </a:lstStyle>
          <a:p>
            <a:fld id="{6189CEFD-78CD-4FFB-93EC-DA51A7E69B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8947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World돋움체 Light" panose="00000300000000000000" pitchFamily="2" charset="-127"/>
          <a:ea typeface="KoPubWorld돋움체 Light" panose="000003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 Light" panose="00000300000000000000" pitchFamily="2" charset="-127"/>
          <a:ea typeface="KoPubWorld돋움체 Light" panose="000003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 Light" panose="00000300000000000000" pitchFamily="2" charset="-127"/>
          <a:ea typeface="KoPubWorld돋움체 Light" panose="000003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 Light" panose="00000300000000000000" pitchFamily="2" charset="-127"/>
          <a:ea typeface="KoPubWorld돋움체 Light" panose="000003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Light" panose="00000300000000000000" pitchFamily="2" charset="-127"/>
          <a:ea typeface="KoPubWorld돋움체 Light" panose="000003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Light" panose="00000300000000000000" pitchFamily="2" charset="-127"/>
          <a:ea typeface="KoPubWorld돋움체 Light" panose="000003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-foundation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World돋움체 Light" panose="00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85A99-EABA-4CD2-A1E5-3FC1B9DA4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14402"/>
            <a:ext cx="10515600" cy="2985923"/>
          </a:xfrm>
        </p:spPr>
        <p:txBody>
          <a:bodyPr>
            <a:normAutofit/>
          </a:bodyPr>
          <a:lstStyle/>
          <a:p>
            <a:r>
              <a:rPr lang="en-US" altLang="ko-KR" sz="5200" dirty="0" err="1"/>
              <a:t>RandAugment</a:t>
            </a:r>
            <a:r>
              <a:rPr lang="en-US" altLang="ko-KR" sz="5200" dirty="0"/>
              <a:t>: Practical automated data augmentation</a:t>
            </a:r>
            <a:br>
              <a:rPr lang="en-US" altLang="ko-KR" sz="5200" dirty="0"/>
            </a:br>
            <a:r>
              <a:rPr lang="en-US" altLang="ko-KR" sz="5200" dirty="0"/>
              <a:t>with a reduced search space</a:t>
            </a:r>
            <a:endParaRPr lang="ko-KR" altLang="en-US" sz="52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2E0A4D-5B48-47EC-AD16-151593BA7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72040"/>
            <a:ext cx="10515600" cy="138431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Ekin</a:t>
            </a:r>
            <a:r>
              <a:rPr lang="en-US" altLang="ko-KR" dirty="0"/>
              <a:t> D. </a:t>
            </a:r>
            <a:r>
              <a:rPr lang="en-US" altLang="ko-KR" dirty="0" err="1"/>
              <a:t>Cubuk</a:t>
            </a:r>
            <a:r>
              <a:rPr lang="en-US" altLang="ko-KR" dirty="0"/>
              <a:t> ∗ , Barret </a:t>
            </a:r>
            <a:r>
              <a:rPr lang="en-US" altLang="ko-KR" dirty="0" err="1"/>
              <a:t>Zoph</a:t>
            </a:r>
            <a:r>
              <a:rPr lang="en-US" altLang="ko-KR" dirty="0"/>
              <a:t>∗ , Jonathon </a:t>
            </a:r>
            <a:r>
              <a:rPr lang="en-US" altLang="ko-KR" dirty="0" err="1"/>
              <a:t>Shlens</a:t>
            </a:r>
            <a:r>
              <a:rPr lang="en-US" altLang="ko-KR" dirty="0"/>
              <a:t>, Quoc V. Le </a:t>
            </a:r>
          </a:p>
          <a:p>
            <a:r>
              <a:rPr lang="en-US" altLang="ko-KR" dirty="0"/>
              <a:t>Google Research, Brain Team </a:t>
            </a:r>
          </a:p>
          <a:p>
            <a:r>
              <a:rPr lang="en-US" altLang="ko-KR" dirty="0"/>
              <a:t>{</a:t>
            </a:r>
            <a:r>
              <a:rPr lang="en-US" altLang="ko-KR" dirty="0" err="1"/>
              <a:t>cubuk</a:t>
            </a:r>
            <a:r>
              <a:rPr lang="en-US" altLang="ko-KR" dirty="0"/>
              <a:t>, </a:t>
            </a:r>
            <a:r>
              <a:rPr lang="en-US" altLang="ko-KR" dirty="0" err="1"/>
              <a:t>barretzoph</a:t>
            </a:r>
            <a:r>
              <a:rPr lang="en-US" altLang="ko-KR" dirty="0"/>
              <a:t>, </a:t>
            </a:r>
            <a:r>
              <a:rPr lang="en-US" altLang="ko-KR" dirty="0" err="1"/>
              <a:t>shlens</a:t>
            </a:r>
            <a:r>
              <a:rPr lang="en-US" altLang="ko-KR" dirty="0"/>
              <a:t>, </a:t>
            </a:r>
            <a:r>
              <a:rPr lang="en-US" altLang="ko-KR" dirty="0" err="1"/>
              <a:t>qvl</a:t>
            </a:r>
            <a:r>
              <a:rPr lang="en-US" altLang="ko-KR" dirty="0"/>
              <a:t>}@google.com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B6B33-3A1B-4568-AC61-68B4BC0FE28F}"/>
              </a:ext>
            </a:extLst>
          </p:cNvPr>
          <p:cNvSpPr txBox="1"/>
          <p:nvPr/>
        </p:nvSpPr>
        <p:spPr>
          <a:xfrm>
            <a:off x="6972300" y="638985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222222"/>
                </a:solidFill>
                <a:effectLst/>
                <a:latin typeface="Abadi" panose="020B0604020104020204" pitchFamily="34" charset="0"/>
                <a:ea typeface="KoPubWorld돋움체 Light" panose="00000300000000000000" pitchFamily="2" charset="-127"/>
              </a:rPr>
              <a:t>provided by the </a:t>
            </a:r>
            <a:r>
              <a:rPr lang="en-US" altLang="ko-KR" b="1" i="0" u="none" strike="noStrike" dirty="0">
                <a:solidFill>
                  <a:srgbClr val="7395C5"/>
                </a:solidFill>
                <a:effectLst/>
                <a:latin typeface="Abadi" panose="020B0604020104020204" pitchFamily="34" charset="0"/>
                <a:ea typeface="KoPubWorld돋움체 Light" panose="00000300000000000000" pitchFamily="2" charset="-127"/>
                <a:hlinkClick r:id="rId3"/>
              </a:rPr>
              <a:t>Computer Vision Foundation.</a:t>
            </a:r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28A4DD-DAC7-4B63-84A0-6C7E42F29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831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7CE23-38E4-4AF1-8E6B-A2D9B96FE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RandAugment</a:t>
            </a:r>
            <a:r>
              <a:rPr lang="en-US" altLang="ko-KR" dirty="0"/>
              <a:t>: probability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66041A90-B429-45CC-89DB-6C4BF94B57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이전의 연구들은 학습을 통한 데이터 증강 방법의 주요 이점은 데이터 샘플의 다양성의 증가로부터 발생한다는 것을 발견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실제로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이전 연구들은 사용 가능한 </a:t>
                </a:r>
                <a:r>
                  <a:rPr lang="en-US" altLang="ko-KR" dirty="0"/>
                  <a:t>transformation</a:t>
                </a:r>
                <a:r>
                  <a:rPr lang="ko-KR" altLang="en-US" dirty="0"/>
                  <a:t>과 각</a:t>
                </a:r>
                <a:r>
                  <a:rPr lang="en-US" altLang="ko-KR" dirty="0"/>
                  <a:t> transformation</a:t>
                </a:r>
                <a:r>
                  <a:rPr lang="ko-KR" altLang="en-US" dirty="0"/>
                  <a:t>이 적용될 </a:t>
                </a: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probability</a:t>
                </a: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와 </a:t>
                </a: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magnitude</a:t>
                </a: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를 선택하는 측면에서 수많은 규칙을 열거</a:t>
                </a:r>
                <a:endParaRPr lang="en-US" altLang="ko-KR" dirty="0"/>
              </a:p>
              <a:p>
                <a:r>
                  <a:rPr lang="ko-KR" altLang="en-US" dirty="0"/>
                  <a:t>본 저자들은 데이터의 다양성을 유지한 상태에서 </a:t>
                </a: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parameter space</a:t>
                </a:r>
                <a:r>
                  <a:rPr lang="ko-KR" altLang="en-US" dirty="0"/>
                  <a:t>를 줄임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학습된 규칙과 각 </a:t>
                </a:r>
                <a:r>
                  <a:rPr lang="en-US" altLang="ko-KR" dirty="0"/>
                  <a:t>transformation</a:t>
                </a:r>
                <a:r>
                  <a:rPr lang="ko-KR" altLang="en-US" dirty="0"/>
                  <a:t>이 적용될 확률을 </a:t>
                </a: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균일 확률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den>
                    </m:f>
                    <m:r>
                      <a:rPr lang="ko-KR" altLang="en-US" b="1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en-US" altLang="ko-KR" dirty="0"/>
                  <a:t> </a:t>
                </a:r>
                <a:br>
                  <a:rPr lang="en-US" altLang="ko-KR" dirty="0"/>
                </a:br>
                <a:r>
                  <a:rPr lang="ko-KR" altLang="en-US" dirty="0"/>
                  <a:t>대체함으로써 </a:t>
                </a: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parameter</a:t>
                </a: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가 필요하지 않도록 처리</a:t>
                </a:r>
                <a:endPara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dirty="0"/>
                  <a:t>하나의 데이터에 대한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개의 </a:t>
                </a:r>
                <a:r>
                  <a:rPr lang="en-US" altLang="ko-KR" dirty="0"/>
                  <a:t>transformation</a:t>
                </a:r>
                <a:r>
                  <a:rPr lang="ko-KR" altLang="en-US" dirty="0"/>
                  <a:t>이 주어졌을 때</a:t>
                </a:r>
                <a:r>
                  <a:rPr lang="en-US" altLang="ko-KR" dirty="0"/>
                  <a:t>, </a:t>
                </a:r>
                <a:br>
                  <a:rPr lang="en-US" altLang="ko-KR" dirty="0"/>
                </a:br>
                <a:r>
                  <a:rPr lang="en-US" altLang="ko-KR" dirty="0" err="1"/>
                  <a:t>RandAugment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ko-KR" altLang="en-US" dirty="0"/>
                  <a:t>개의 잠재적인 규칙을 표현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66041A90-B429-45CC-89DB-6C4BF94B57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17" r="-2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4440CAF4-0DC5-4E19-ACB5-0D7294B15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76" y="4739184"/>
            <a:ext cx="4203408" cy="98555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202AA3B-7D89-49A8-82E1-8FAC236AAAC6}"/>
              </a:ext>
            </a:extLst>
          </p:cNvPr>
          <p:cNvGrpSpPr/>
          <p:nvPr/>
        </p:nvGrpSpPr>
        <p:grpSpPr>
          <a:xfrm>
            <a:off x="6551112" y="2931091"/>
            <a:ext cx="5599213" cy="3738718"/>
            <a:chOff x="7411708" y="2685249"/>
            <a:chExt cx="4780292" cy="351016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ACDA191-9E96-4A5E-9986-404EF99D3591}"/>
                </a:ext>
              </a:extLst>
            </p:cNvPr>
            <p:cNvGrpSpPr/>
            <p:nvPr/>
          </p:nvGrpSpPr>
          <p:grpSpPr>
            <a:xfrm>
              <a:off x="7411708" y="2685249"/>
              <a:ext cx="4780292" cy="3510167"/>
              <a:chOff x="7411708" y="2685249"/>
              <a:chExt cx="4780292" cy="3510167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52B3612C-082B-4158-AA91-E57340A6D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11708" y="2685249"/>
                <a:ext cx="4780292" cy="300743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0F117E-E183-4092-8A24-AF2CDAB9FB46}"/>
                  </a:ext>
                </a:extLst>
              </p:cNvPr>
              <p:cNvSpPr txBox="1"/>
              <p:nvPr/>
            </p:nvSpPr>
            <p:spPr>
              <a:xfrm>
                <a:off x="7411708" y="5733751"/>
                <a:ext cx="47802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그림</a:t>
                </a:r>
                <a:r>
                  <a:rPr lang="en-US" altLang="ko-KR" sz="1200" b="1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. 1</a:t>
                </a:r>
                <a:r>
                  <a:rPr lang="en-US" altLang="ko-KR" sz="12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</a:t>
                </a:r>
                <a:r>
                  <a:rPr lang="ko-KR" altLang="en-US" sz="12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데이터 증강에 사용되는 </a:t>
                </a:r>
                <a:r>
                  <a:rPr lang="en-US" altLang="ko-KR" sz="12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sub-policy</a:t>
                </a:r>
                <a:r>
                  <a:rPr lang="ko-KR" altLang="en-US" sz="12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와 </a:t>
                </a:r>
                <a:r>
                  <a:rPr lang="en-US" altLang="ko-KR" sz="12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operation </a:t>
                </a:r>
                <a:r>
                  <a:rPr lang="ko-KR" altLang="en-US" sz="12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그리고 각 </a:t>
                </a:r>
                <a:r>
                  <a:rPr lang="en-US" altLang="ko-KR" sz="12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operation</a:t>
                </a:r>
                <a:r>
                  <a:rPr lang="ko-KR" altLang="en-US" sz="12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들의 확률과 강도</a:t>
                </a: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7908D46-FED0-4662-AECD-4462E87BBB46}"/>
                </a:ext>
              </a:extLst>
            </p:cNvPr>
            <p:cNvSpPr/>
            <p:nvPr/>
          </p:nvSpPr>
          <p:spPr>
            <a:xfrm>
              <a:off x="8652187" y="2864199"/>
              <a:ext cx="2960693" cy="2625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C24D6F-B06B-48DD-8AB8-A7D15C20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pPr/>
              <a:t>9</a:t>
            </a:fld>
            <a:r>
              <a:rPr lang="en-US" altLang="ko-KR"/>
              <a:t>/21</a:t>
            </a:r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738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A7964-9BFA-4D69-A2C2-7705794A2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RandAugment</a:t>
            </a:r>
            <a:r>
              <a:rPr lang="en-US" altLang="ko-KR" dirty="0"/>
              <a:t>: magnitude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BA563E-5E0A-47FF-85E5-A404BAAFE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272" y="960582"/>
            <a:ext cx="6908801" cy="5163127"/>
          </a:xfrm>
        </p:spPr>
        <p:txBody>
          <a:bodyPr>
            <a:normAutofit/>
          </a:bodyPr>
          <a:lstStyle/>
          <a:p>
            <a:r>
              <a:rPr lang="en-US" altLang="ko-KR" dirty="0"/>
              <a:t>Transformation</a:t>
            </a:r>
            <a:r>
              <a:rPr lang="ko-KR" altLang="en-US" dirty="0"/>
              <a:t>의 적용 강도를 나타내는 </a:t>
            </a:r>
            <a:r>
              <a:rPr lang="en-US" altLang="ko-KR" dirty="0"/>
              <a:t>magnitude parameter</a:t>
            </a:r>
            <a:r>
              <a:rPr lang="ko-KR" altLang="en-US" dirty="0"/>
              <a:t>에서 사용되는 </a:t>
            </a:r>
            <a:r>
              <a:rPr lang="en-US" altLang="ko-KR" dirty="0"/>
              <a:t>parameter</a:t>
            </a:r>
            <a:r>
              <a:rPr lang="ko-KR" altLang="en-US" dirty="0"/>
              <a:t>를 최소화</a:t>
            </a:r>
            <a:endParaRPr lang="en-US" altLang="ko-KR" dirty="0"/>
          </a:p>
          <a:p>
            <a:r>
              <a:rPr lang="en-US" altLang="ko-KR" dirty="0"/>
              <a:t>Transformation</a:t>
            </a:r>
            <a:r>
              <a:rPr lang="ko-KR" altLang="en-US" dirty="0"/>
              <a:t>의</a:t>
            </a:r>
            <a:r>
              <a:rPr lang="en-US" altLang="ko-KR" dirty="0"/>
              <a:t> magnitude</a:t>
            </a:r>
            <a:r>
              <a:rPr lang="ko-KR" altLang="en-US" dirty="0"/>
              <a:t>를 표현하기 위해서 </a:t>
            </a:r>
            <a:r>
              <a:rPr lang="en-US" altLang="ko-KR" dirty="0" err="1"/>
              <a:t>AutoAugment</a:t>
            </a:r>
            <a:r>
              <a:rPr lang="ko-KR" altLang="en-US" dirty="0"/>
              <a:t>와 동일한 선형 크기를 사용</a:t>
            </a:r>
            <a:endParaRPr lang="en-US" altLang="ko-KR" b="1" dirty="0"/>
          </a:p>
          <a:p>
            <a:pPr lvl="1"/>
            <a:r>
              <a:rPr lang="en-US" altLang="ko-KR" dirty="0"/>
              <a:t>Magnitude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까지의 정수 크기를 사용하고</a:t>
            </a:r>
            <a:r>
              <a:rPr lang="en-US" altLang="ko-KR" dirty="0"/>
              <a:t> 10</a:t>
            </a:r>
            <a:r>
              <a:rPr lang="ko-KR" altLang="en-US" dirty="0"/>
              <a:t>은 변환 강도의 최대 강도를 의미</a:t>
            </a:r>
            <a:endParaRPr lang="en-US" altLang="ko-KR" dirty="0"/>
          </a:p>
          <a:p>
            <a:pPr lvl="1"/>
            <a:r>
              <a:rPr lang="ko-KR" altLang="en-US" dirty="0"/>
              <a:t>데이터 증강 규칙은 각 증강에 대한 정수를 식별하는 것으로 구성됨</a:t>
            </a:r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transformation</a:t>
            </a:r>
            <a:r>
              <a:rPr lang="ko-KR" altLang="en-US" dirty="0"/>
              <a:t>에 대한 학습된 </a:t>
            </a:r>
            <a:r>
              <a:rPr lang="en-US" altLang="ko-KR" dirty="0"/>
              <a:t>transformation magnitude parameter</a:t>
            </a:r>
            <a:r>
              <a:rPr lang="ko-KR" altLang="en-US" dirty="0"/>
              <a:t>가 모델의 학습 동안에 유사한 </a:t>
            </a:r>
            <a:r>
              <a:rPr lang="en-US" altLang="ko-KR" dirty="0">
                <a:solidFill>
                  <a:srgbClr val="FF0000"/>
                </a:solidFill>
              </a:rPr>
              <a:t>schedule</a:t>
            </a:r>
            <a:r>
              <a:rPr lang="ko-KR" altLang="en-US" dirty="0">
                <a:solidFill>
                  <a:srgbClr val="FF0000"/>
                </a:solidFill>
              </a:rPr>
              <a:t>을 따른다는 것을 발견하였고</a:t>
            </a:r>
            <a:r>
              <a:rPr lang="en-US" altLang="ko-KR" dirty="0">
                <a:solidFill>
                  <a:srgbClr val="FF0000"/>
                </a:solidFill>
              </a:rPr>
              <a:t> single global distortion M</a:t>
            </a:r>
            <a:r>
              <a:rPr lang="ko-KR" altLang="en-US" dirty="0">
                <a:solidFill>
                  <a:srgbClr val="FF0000"/>
                </a:solidFill>
              </a:rPr>
              <a:t>을 사용해서 모든 </a:t>
            </a:r>
            <a:r>
              <a:rPr lang="en-US" altLang="ko-KR" dirty="0">
                <a:solidFill>
                  <a:srgbClr val="FF0000"/>
                </a:solidFill>
              </a:rPr>
              <a:t>transformation</a:t>
            </a:r>
            <a:r>
              <a:rPr lang="ko-KR" altLang="en-US" dirty="0">
                <a:solidFill>
                  <a:srgbClr val="FF0000"/>
                </a:solidFill>
              </a:rPr>
              <a:t>을 </a:t>
            </a:r>
            <a:r>
              <a:rPr lang="en-US" altLang="ko-KR" dirty="0">
                <a:solidFill>
                  <a:srgbClr val="FF0000"/>
                </a:solidFill>
              </a:rPr>
              <a:t>parameterizing </a:t>
            </a:r>
            <a:r>
              <a:rPr lang="ko-KR" altLang="en-US" dirty="0">
                <a:solidFill>
                  <a:srgbClr val="FF0000"/>
                </a:solidFill>
              </a:rPr>
              <a:t>하기에 충분하다고 가정함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785-318B-4E09-9901-E7A6349A3B62}"/>
              </a:ext>
            </a:extLst>
          </p:cNvPr>
          <p:cNvSpPr txBox="1"/>
          <p:nvPr/>
        </p:nvSpPr>
        <p:spPr>
          <a:xfrm>
            <a:off x="438727" y="6270357"/>
            <a:ext cx="2955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https://arxiv.org/pdf/1905.05393.pdf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701D0CC-19C3-441B-BB12-A1EDD315965A}"/>
              </a:ext>
            </a:extLst>
          </p:cNvPr>
          <p:cNvGrpSpPr/>
          <p:nvPr/>
        </p:nvGrpSpPr>
        <p:grpSpPr>
          <a:xfrm>
            <a:off x="7178867" y="1612865"/>
            <a:ext cx="5013133" cy="3466487"/>
            <a:chOff x="6943060" y="1612865"/>
            <a:chExt cx="5013133" cy="346648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4E1E82-2FF7-4E44-8E35-FF7B6E1D4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3917"/>
            <a:stretch/>
          </p:blipFill>
          <p:spPr>
            <a:xfrm>
              <a:off x="6943060" y="1612865"/>
              <a:ext cx="5013133" cy="31267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891DDF-4F75-40B3-A5E5-F5D28236BFDE}"/>
                </a:ext>
              </a:extLst>
            </p:cNvPr>
            <p:cNvSpPr txBox="1"/>
            <p:nvPr/>
          </p:nvSpPr>
          <p:spPr>
            <a:xfrm>
              <a:off x="7088433" y="4617687"/>
              <a:ext cx="4780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그림</a:t>
              </a:r>
              <a:r>
                <a:rPr lang="en-US" altLang="ko-KR" sz="1200" b="1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. 1</a:t>
              </a:r>
              <a:r>
                <a:rPr lang="en-US" altLang="ko-KR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데이터 증강 규칙을 학습하는 과정에서의 </a:t>
              </a:r>
              <a:r>
                <a:rPr lang="en-US" altLang="ko-KR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magnitude parameter</a:t>
              </a:r>
              <a:r>
                <a:rPr lang="ko-KR" altLang="en-US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의 변화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CEBA19-3912-4AEC-88E0-5301DA48154D}"/>
              </a:ext>
            </a:extLst>
          </p:cNvPr>
          <p:cNvSpPr/>
          <p:nvPr/>
        </p:nvSpPr>
        <p:spPr>
          <a:xfrm>
            <a:off x="9608820" y="1729739"/>
            <a:ext cx="1363980" cy="25482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44EBFFC-3D2D-472D-8B6D-C6DDA1038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pPr/>
              <a:t>10</a:t>
            </a:fld>
            <a:r>
              <a:rPr lang="en-US" altLang="ko-KR"/>
              <a:t>/21</a:t>
            </a:r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503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EBE98-7F24-4820-B94D-A0A357C7A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RandAugment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magnitude 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83F123-40A2-4A5E-B71E-5FC58A4A9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272" y="960582"/>
            <a:ext cx="6672951" cy="5163127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M</a:t>
            </a:r>
            <a:r>
              <a:rPr lang="ko-KR" altLang="en-US" dirty="0"/>
              <a:t>을 선택하기 위해서 </a:t>
            </a:r>
            <a:r>
              <a:rPr lang="en-US" altLang="ko-KR" dirty="0"/>
              <a:t>4</a:t>
            </a:r>
            <a:r>
              <a:rPr lang="ko-KR" altLang="en-US" dirty="0"/>
              <a:t>가지 방법에 대해서 실험을 진행</a:t>
            </a:r>
            <a:endParaRPr lang="en-US" altLang="ko-KR" dirty="0"/>
          </a:p>
          <a:p>
            <a:pPr lvl="1"/>
            <a:r>
              <a:rPr lang="en-US" altLang="ko-KR" dirty="0"/>
              <a:t>A random magnitude, </a:t>
            </a:r>
            <a:r>
              <a:rPr lang="en-US" altLang="ko-KR" b="1" dirty="0"/>
              <a:t>a constant magnitude</a:t>
            </a:r>
            <a:r>
              <a:rPr lang="en-US" altLang="ko-KR" dirty="0"/>
              <a:t>, a linearly increasing magnitude and a random magnitude with increasing upper bound.</a:t>
            </a:r>
          </a:p>
          <a:p>
            <a:r>
              <a:rPr lang="ko-KR" altLang="en-US" dirty="0"/>
              <a:t>위 실험에서 모든 방법들에 대한 결과가 잘 나오는 것을 확인</a:t>
            </a:r>
            <a:endParaRPr lang="en-US" altLang="ko-KR" dirty="0"/>
          </a:p>
          <a:p>
            <a:pPr lvl="1"/>
            <a:r>
              <a:rPr lang="ko-KR" altLang="en-US" dirty="0"/>
              <a:t>하나의 </a:t>
            </a:r>
            <a:r>
              <a:rPr lang="en-US" altLang="ko-KR" dirty="0"/>
              <a:t>hyperparameter</a:t>
            </a:r>
            <a:r>
              <a:rPr lang="ko-KR" altLang="en-US" dirty="0"/>
              <a:t>를 갖는 </a:t>
            </a:r>
            <a:r>
              <a:rPr lang="en-US" altLang="ko-KR" b="1" dirty="0">
                <a:solidFill>
                  <a:srgbClr val="FF0000"/>
                </a:solidFill>
              </a:rPr>
              <a:t>constant magnitude</a:t>
            </a:r>
            <a:r>
              <a:rPr lang="ko-KR" altLang="en-US" b="1" dirty="0">
                <a:solidFill>
                  <a:srgbClr val="FF0000"/>
                </a:solidFill>
              </a:rPr>
              <a:t>를 선택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416AF9-FA67-434B-AEE0-C3E0C83C3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223" y="960582"/>
            <a:ext cx="5000110" cy="3125933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3F2822-2405-4EC8-AB0E-87C4B6ED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pPr/>
              <a:t>11</a:t>
            </a:fld>
            <a:r>
              <a:rPr lang="en-US" altLang="ko-KR"/>
              <a:t>/21</a:t>
            </a:r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1074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4A244C-070A-40E2-B242-686F09103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RandAugment</a:t>
            </a:r>
            <a:r>
              <a:rPr lang="en-US" altLang="ko-KR" dirty="0"/>
              <a:t>: code results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97FCC7-779B-4B42-8F5A-D285AD75B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272" y="960582"/>
            <a:ext cx="6056263" cy="5163127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제안하는 방법은 </a:t>
            </a:r>
            <a:r>
              <a:rPr lang="en-US" altLang="ko-KR" dirty="0"/>
              <a:t>N</a:t>
            </a:r>
            <a:r>
              <a:rPr lang="ko-KR" altLang="en-US" dirty="0"/>
              <a:t>과 </a:t>
            </a:r>
            <a:r>
              <a:rPr lang="en-US" altLang="ko-KR" dirty="0"/>
              <a:t>M</a:t>
            </a:r>
            <a:r>
              <a:rPr lang="ko-KR" altLang="en-US" dirty="0"/>
              <a:t> 두 개의 </a:t>
            </a:r>
            <a:r>
              <a:rPr lang="en-US" altLang="ko-KR" dirty="0"/>
              <a:t>parameter</a:t>
            </a:r>
            <a:r>
              <a:rPr lang="ko-KR" altLang="en-US" dirty="0"/>
              <a:t>를 사용하고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Python</a:t>
            </a:r>
            <a:r>
              <a:rPr lang="ko-KR" altLang="en-US" dirty="0"/>
              <a:t>에서 두 줄로 구현될 정도로 단순</a:t>
            </a:r>
            <a:endParaRPr lang="en-US" altLang="ko-KR" dirty="0"/>
          </a:p>
          <a:p>
            <a:pPr lvl="1"/>
            <a:r>
              <a:rPr lang="ko-KR" altLang="en-US" dirty="0"/>
              <a:t>두 </a:t>
            </a:r>
            <a:r>
              <a:rPr lang="en-US" altLang="ko-KR" dirty="0"/>
              <a:t>parameter</a:t>
            </a: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과 </a:t>
            </a:r>
            <a:r>
              <a:rPr lang="en-US" altLang="ko-KR" dirty="0"/>
              <a:t>M</a:t>
            </a:r>
            <a:r>
              <a:rPr lang="ko-KR" altLang="en-US" dirty="0"/>
              <a:t>은 </a:t>
            </a:r>
            <a:r>
              <a:rPr lang="ko-KR" altLang="en-US" dirty="0">
                <a:solidFill>
                  <a:srgbClr val="FF0000"/>
                </a:solidFill>
              </a:rPr>
              <a:t>크기가 커질수록 강도가 강해진다</a:t>
            </a:r>
            <a:r>
              <a:rPr lang="ko-KR" altLang="en-US" dirty="0"/>
              <a:t>는 것을 알 수 </a:t>
            </a:r>
            <a:r>
              <a:rPr lang="ko-KR" altLang="en-US"/>
              <a:t>있듯이 </a:t>
            </a:r>
            <a:r>
              <a:rPr lang="en-US" altLang="ko-KR" b="1"/>
              <a:t>human-interpretable</a:t>
            </a:r>
            <a:r>
              <a:rPr lang="ko-KR" altLang="en-US" b="1"/>
              <a:t>함</a:t>
            </a:r>
            <a:endParaRPr lang="en-US" altLang="ko-KR" dirty="0"/>
          </a:p>
          <a:p>
            <a:r>
              <a:rPr lang="en-US" altLang="ko-KR" dirty="0"/>
              <a:t>Search space</a:t>
            </a:r>
            <a:r>
              <a:rPr lang="ko-KR" altLang="en-US" dirty="0"/>
              <a:t>가 매우 작기 때문에</a:t>
            </a:r>
            <a:r>
              <a:rPr lang="en-US" altLang="ko-KR" dirty="0"/>
              <a:t> </a:t>
            </a:r>
            <a:r>
              <a:rPr lang="ko-KR" altLang="en-US" dirty="0"/>
              <a:t>단순한 </a:t>
            </a:r>
            <a:r>
              <a:rPr lang="en-US" altLang="ko-KR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grid search </a:t>
            </a:r>
            <a:r>
              <a:rPr lang="ko-KR" altLang="en-US" dirty="0"/>
              <a:t>만으로도 매우 효과적이라는 것을 발견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4E259ED-57BF-4884-9EAF-662FA41D45F2}"/>
              </a:ext>
            </a:extLst>
          </p:cNvPr>
          <p:cNvGrpSpPr/>
          <p:nvPr/>
        </p:nvGrpSpPr>
        <p:grpSpPr>
          <a:xfrm>
            <a:off x="7292319" y="3862277"/>
            <a:ext cx="3666412" cy="2843217"/>
            <a:chOff x="8851133" y="3165640"/>
            <a:chExt cx="3666412" cy="2843217"/>
          </a:xfrm>
        </p:grpSpPr>
        <p:pic>
          <p:nvPicPr>
            <p:cNvPr id="8" name="내용 개체 틀 7">
              <a:extLst>
                <a:ext uri="{FF2B5EF4-FFF2-40B4-BE49-F238E27FC236}">
                  <a16:creationId xmlns:a16="http://schemas.microsoft.com/office/drawing/2014/main" id="{176FE8DA-0514-4DDC-A9D7-DE7D88F20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b="26208"/>
            <a:stretch/>
          </p:blipFill>
          <p:spPr>
            <a:xfrm>
              <a:off x="9176679" y="3165640"/>
              <a:ext cx="3015321" cy="25816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8E9C4D-7DCF-4165-B3CF-E1CC6B0E3C8C}"/>
                </a:ext>
              </a:extLst>
            </p:cNvPr>
            <p:cNvSpPr txBox="1"/>
            <p:nvPr/>
          </p:nvSpPr>
          <p:spPr>
            <a:xfrm>
              <a:off x="8851133" y="5747247"/>
              <a:ext cx="36664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그림</a:t>
              </a:r>
              <a:r>
                <a:rPr lang="en-US" altLang="ko-KR" sz="1100" b="1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. 2 </a:t>
              </a:r>
              <a:r>
                <a:rPr lang="en-US" altLang="ko-KR" sz="110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RandAugment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를 통해 증강한 데이터의 예시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D4FAAEA-5DE7-45E3-A056-01C0982C7299}"/>
              </a:ext>
            </a:extLst>
          </p:cNvPr>
          <p:cNvGrpSpPr/>
          <p:nvPr/>
        </p:nvGrpSpPr>
        <p:grpSpPr>
          <a:xfrm>
            <a:off x="6937558" y="416502"/>
            <a:ext cx="4375930" cy="3343049"/>
            <a:chOff x="6937558" y="416502"/>
            <a:chExt cx="4375930" cy="334304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8738E81-704B-478F-B600-C0FD226B8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0574"/>
            <a:stretch/>
          </p:blipFill>
          <p:spPr>
            <a:xfrm>
              <a:off x="7068123" y="416502"/>
              <a:ext cx="4114800" cy="308143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50EA41-DD0C-47E8-B06B-1F487DE3AA13}"/>
                </a:ext>
              </a:extLst>
            </p:cNvPr>
            <p:cNvSpPr txBox="1"/>
            <p:nvPr/>
          </p:nvSpPr>
          <p:spPr>
            <a:xfrm>
              <a:off x="6937558" y="3497941"/>
              <a:ext cx="43759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그림</a:t>
              </a:r>
              <a:r>
                <a:rPr lang="en-US" altLang="ko-KR" sz="1100" b="1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. 1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 </a:t>
              </a:r>
              <a:r>
                <a:rPr lang="en-US" altLang="ko-KR" sz="110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Numpy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를 기반으로 한 </a:t>
              </a:r>
              <a:r>
                <a:rPr lang="en-US" altLang="ko-KR" sz="110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RandAugment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에 대한 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Python code</a:t>
              </a:r>
              <a:endParaRPr lang="ko-KR" altLang="en-US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60E6CCA-F14F-490C-8182-4C6DFEF3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pPr/>
              <a:t>12</a:t>
            </a:fld>
            <a:r>
              <a:rPr lang="en-US" altLang="ko-KR"/>
              <a:t>/21</a:t>
            </a:r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9570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1DF7A-6C54-4637-AC77-28F347CD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RandAugment</a:t>
            </a:r>
            <a:r>
              <a:rPr lang="en-US" altLang="ko-KR" dirty="0"/>
              <a:t>: separate proxy task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8AC744-8A42-499A-ABFB-05ADDFA35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학습을 통한 데이터 증강의 중심 전제는 </a:t>
            </a:r>
            <a:r>
              <a:rPr lang="ko-KR" altLang="en-US" dirty="0">
                <a:solidFill>
                  <a:srgbClr val="FF0000"/>
                </a:solidFill>
              </a:rPr>
              <a:t>더 큰 작업을 반영 할 수 있는 작은 프록시 작업</a:t>
            </a:r>
            <a:r>
              <a:rPr lang="ko-KR" altLang="en-US" dirty="0"/>
              <a:t>을 구성하는 것임</a:t>
            </a:r>
            <a:endParaRPr lang="en-US" altLang="ko-KR" dirty="0"/>
          </a:p>
          <a:p>
            <a:pPr lvl="1"/>
            <a:r>
              <a:rPr lang="ko-KR" altLang="en-US" dirty="0"/>
              <a:t>학습 된 증가 정책은 모델의 성능을 향상시키기는 하지만 </a:t>
            </a:r>
            <a:r>
              <a:rPr lang="en-US" altLang="ko-KR" dirty="0">
                <a:solidFill>
                  <a:srgbClr val="FF0000"/>
                </a:solidFill>
              </a:rPr>
              <a:t>large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target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task</a:t>
            </a:r>
            <a:r>
              <a:rPr lang="ko-KR" altLang="en-US" dirty="0">
                <a:solidFill>
                  <a:srgbClr val="FF0000"/>
                </a:solidFill>
              </a:rPr>
              <a:t>에 대해 최적의 데이터 증가 규칙을 학습하기는 어려움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Small proxy task</a:t>
            </a:r>
            <a:r>
              <a:rPr lang="ko-KR" altLang="en-US" dirty="0"/>
              <a:t>에서 학습한 최적의 증강 규칙이 </a:t>
            </a:r>
            <a:r>
              <a:rPr lang="en-US" altLang="ko-KR" dirty="0"/>
              <a:t>large</a:t>
            </a:r>
            <a:r>
              <a:rPr lang="ko-KR" altLang="en-US" dirty="0"/>
              <a:t> </a:t>
            </a:r>
            <a:r>
              <a:rPr lang="en-US" altLang="ko-KR" dirty="0"/>
              <a:t>target</a:t>
            </a:r>
            <a:r>
              <a:rPr lang="ko-KR" altLang="en-US" dirty="0"/>
              <a:t> </a:t>
            </a:r>
            <a:r>
              <a:rPr lang="en-US" altLang="ko-KR" dirty="0"/>
              <a:t>task</a:t>
            </a:r>
            <a:r>
              <a:rPr lang="ko-KR" altLang="en-US" dirty="0"/>
              <a:t>에서도 최적의 결과를 보여준다는 가설에 대해서 실험을 통해 반박</a:t>
            </a:r>
            <a:endParaRPr lang="en-US" altLang="ko-KR" dirty="0"/>
          </a:p>
          <a:p>
            <a:pPr lvl="1"/>
            <a:r>
              <a:rPr lang="ko-KR" altLang="en-US" dirty="0"/>
              <a:t>특히</a:t>
            </a:r>
            <a:r>
              <a:rPr lang="en-US" altLang="ko-KR" dirty="0"/>
              <a:t>, small proxy task</a:t>
            </a:r>
            <a:r>
              <a:rPr lang="ko-KR" altLang="en-US" dirty="0"/>
              <a:t>의 성능을 향상시키기 위해 일반적으로 제한되는 두 가지 요소인 </a:t>
            </a:r>
            <a:r>
              <a:rPr lang="en-US" altLang="ko-KR" dirty="0">
                <a:solidFill>
                  <a:srgbClr val="FF0000"/>
                </a:solidFill>
              </a:rPr>
              <a:t>model size</a:t>
            </a:r>
            <a:r>
              <a:rPr lang="ko-KR" altLang="en-US" dirty="0"/>
              <a:t>와 </a:t>
            </a:r>
            <a:r>
              <a:rPr lang="en-US" altLang="ko-KR" dirty="0">
                <a:solidFill>
                  <a:srgbClr val="FF0000"/>
                </a:solidFill>
              </a:rPr>
              <a:t>dataset size</a:t>
            </a:r>
            <a:r>
              <a:rPr lang="ko-KR" altLang="en-US" dirty="0"/>
              <a:t>를 중심으로 실험을 진행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9653FF-D0BD-4E8F-A500-0FDBCC001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pPr/>
              <a:t>13</a:t>
            </a:fld>
            <a:r>
              <a:rPr lang="en-US" altLang="ko-KR"/>
              <a:t>/21</a:t>
            </a:r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088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F63B70-B87D-4C16-A364-A65267599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Systematic failures of a separate proxy task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85396C-0C38-4209-8D37-6574A8C03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272" y="960582"/>
            <a:ext cx="6034997" cy="5163127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좌측 두 사진</a:t>
            </a:r>
            <a:r>
              <a:rPr lang="ko-KR" altLang="en-US" dirty="0"/>
              <a:t>은 </a:t>
            </a:r>
            <a:r>
              <a:rPr lang="en-US" altLang="ko-KR" dirty="0"/>
              <a:t>model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  <a:r>
              <a:rPr lang="ko-KR" altLang="en-US" dirty="0"/>
              <a:t>에 따른 </a:t>
            </a:r>
            <a:r>
              <a:rPr lang="en-US" altLang="ko-KR" dirty="0"/>
              <a:t>model accuracy</a:t>
            </a:r>
            <a:r>
              <a:rPr lang="ko-KR" altLang="en-US" dirty="0"/>
              <a:t>와 </a:t>
            </a:r>
            <a:r>
              <a:rPr lang="en-US" altLang="ko-KR" dirty="0"/>
              <a:t>distortion magnitude</a:t>
            </a:r>
            <a:r>
              <a:rPr lang="ko-KR" altLang="en-US" dirty="0"/>
              <a:t>의 변화를 표현 </a:t>
            </a:r>
            <a:r>
              <a:rPr lang="en-US" altLang="ko-KR" dirty="0"/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빨간색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</a:t>
            </a:r>
            <a:r>
              <a:rPr lang="ko-KR" altLang="en-US" b="1" dirty="0">
                <a:solidFill>
                  <a:srgbClr val="801A99"/>
                </a:solidFill>
              </a:rPr>
              <a:t>보라색</a:t>
            </a:r>
            <a:r>
              <a:rPr lang="ko-KR" altLang="en-US" b="1" dirty="0"/>
              <a:t> </a:t>
            </a:r>
            <a:r>
              <a:rPr lang="en-US" altLang="ko-KR" b="1" dirty="0"/>
              <a:t>&gt; </a:t>
            </a:r>
            <a:r>
              <a:rPr lang="ko-KR" altLang="en-US" b="1" dirty="0">
                <a:solidFill>
                  <a:srgbClr val="051DE6"/>
                </a:solidFill>
              </a:rPr>
              <a:t>파란색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Model size</a:t>
            </a:r>
            <a:r>
              <a:rPr lang="ko-KR" altLang="en-US" dirty="0"/>
              <a:t>가 커질수록 최적의 </a:t>
            </a:r>
            <a:r>
              <a:rPr lang="en-US" altLang="ko-KR" dirty="0">
                <a:solidFill>
                  <a:srgbClr val="FF0000"/>
                </a:solidFill>
              </a:rPr>
              <a:t>distortion magnitude</a:t>
            </a:r>
            <a:r>
              <a:rPr lang="ko-KR" altLang="en-US" dirty="0"/>
              <a:t>의 크기도 커지는 것을 알 수 있음</a:t>
            </a:r>
            <a:endParaRPr lang="en-US" altLang="ko-KR" dirty="0"/>
          </a:p>
          <a:p>
            <a:pPr lvl="1"/>
            <a:r>
              <a:rPr lang="ko-KR" altLang="en-US" dirty="0"/>
              <a:t>네트워크 크기의 증가함에 따라 최적의 변환 강도가 단조로운 추세를 보임</a:t>
            </a:r>
            <a:endParaRPr lang="en-US" altLang="ko-KR" dirty="0"/>
          </a:p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우측 두 사진</a:t>
            </a:r>
            <a:r>
              <a:rPr lang="ko-KR" altLang="en-US" dirty="0"/>
              <a:t>은 </a:t>
            </a:r>
            <a:r>
              <a:rPr lang="en-US" altLang="ko-KR" dirty="0"/>
              <a:t>dataset size</a:t>
            </a:r>
            <a:r>
              <a:rPr lang="ko-KR" altLang="en-US" dirty="0"/>
              <a:t>에 따른 </a:t>
            </a:r>
            <a:r>
              <a:rPr lang="en-US" altLang="ko-KR" dirty="0"/>
              <a:t>model accuracy</a:t>
            </a:r>
            <a:r>
              <a:rPr lang="ko-KR" altLang="en-US" dirty="0"/>
              <a:t>와  </a:t>
            </a:r>
            <a:r>
              <a:rPr lang="en-US" altLang="ko-KR" dirty="0"/>
              <a:t>distortion magnitude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변화를 표현 </a:t>
            </a:r>
            <a:r>
              <a:rPr lang="en-US" altLang="ko-KR" dirty="0"/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빨간색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</a:t>
            </a:r>
            <a:r>
              <a:rPr lang="ko-KR" altLang="en-US" b="1" dirty="0">
                <a:solidFill>
                  <a:srgbClr val="801A99"/>
                </a:solidFill>
              </a:rPr>
              <a:t>보라색</a:t>
            </a:r>
            <a:r>
              <a:rPr lang="ko-KR" altLang="en-US" b="1" dirty="0"/>
              <a:t> </a:t>
            </a:r>
            <a:r>
              <a:rPr lang="en-US" altLang="ko-KR" b="1" dirty="0"/>
              <a:t>&gt; </a:t>
            </a:r>
            <a:r>
              <a:rPr lang="ko-KR" altLang="en-US" b="1" dirty="0">
                <a:solidFill>
                  <a:srgbClr val="051DE6"/>
                </a:solidFill>
              </a:rPr>
              <a:t>파란색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sz="1500" dirty="0"/>
              <a:t>Dataset</a:t>
            </a:r>
            <a:r>
              <a:rPr lang="ko-KR" altLang="en-US" sz="1500" dirty="0"/>
              <a:t>의 크기와 상관없이 데이터 증강을 통해 성능을 개선할 수 있는 것을 관찰함</a:t>
            </a:r>
            <a:endParaRPr lang="en-US" altLang="ko-KR" b="0" i="0" dirty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  <a:p>
            <a:pPr lvl="1"/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대규모 </a:t>
            </a:r>
            <a:r>
              <a:rPr lang="en-US" altLang="ko-KR" dirty="0"/>
              <a:t>dataset</a:t>
            </a:r>
            <a:r>
              <a:rPr lang="ko-KR" altLang="en-US" dirty="0"/>
              <a:t>으로 학습된 </a:t>
            </a:r>
            <a:r>
              <a:rPr lang="en-US" altLang="ko-KR" dirty="0"/>
              <a:t>model</a:t>
            </a:r>
            <a:r>
              <a:rPr lang="ko-KR" altLang="en-US" dirty="0"/>
              <a:t>의 최적 </a:t>
            </a:r>
            <a:r>
              <a:rPr lang="en-US" altLang="ko-KR" dirty="0"/>
              <a:t>distortion magnitude</a:t>
            </a:r>
            <a:r>
              <a:rPr lang="ko-KR" altLang="en-US" dirty="0"/>
              <a:t>가 더 크다는 것을 발견</a:t>
            </a:r>
            <a:endParaRPr lang="en-US" altLang="ko-KR" dirty="0"/>
          </a:p>
          <a:p>
            <a:pPr lvl="2"/>
            <a:r>
              <a:rPr lang="ko-KR" altLang="en-US" dirty="0"/>
              <a:t>직관에 반하는 결과는 소규모 데이터셋에 데이터 증강을 공격적으로 할 경우 </a:t>
            </a:r>
            <a:r>
              <a:rPr lang="en-US" altLang="ko-KR" dirty="0">
                <a:solidFill>
                  <a:srgbClr val="FF0000"/>
                </a:solidFill>
              </a:rPr>
              <a:t>signal-to-noise ratio</a:t>
            </a:r>
            <a:r>
              <a:rPr lang="ko-KR" altLang="en-US" dirty="0">
                <a:solidFill>
                  <a:srgbClr val="FF0000"/>
                </a:solidFill>
              </a:rPr>
              <a:t>가 낮아서 </a:t>
            </a:r>
            <a:r>
              <a:rPr lang="ko-KR" altLang="en-US" dirty="0"/>
              <a:t>발생하는 문제라고 추측하고 있음</a:t>
            </a:r>
            <a:endParaRPr lang="en-US" altLang="ko-KR" dirty="0"/>
          </a:p>
          <a:p>
            <a:r>
              <a:rPr lang="ko-KR" altLang="en-US" dirty="0"/>
              <a:t>본 실험의 결과로 </a:t>
            </a:r>
            <a:r>
              <a:rPr lang="en-US" altLang="ko-KR" dirty="0"/>
              <a:t>proxy task</a:t>
            </a:r>
            <a:r>
              <a:rPr lang="ko-KR" altLang="en-US" dirty="0"/>
              <a:t>에서 학습한 </a:t>
            </a:r>
            <a:r>
              <a:rPr lang="en-US" altLang="ko-KR" dirty="0"/>
              <a:t>transformation policy</a:t>
            </a:r>
            <a:r>
              <a:rPr lang="ko-KR" altLang="en-US" dirty="0"/>
              <a:t>는 </a:t>
            </a:r>
            <a:r>
              <a:rPr lang="en-US" altLang="ko-KR" dirty="0"/>
              <a:t>large target task</a:t>
            </a:r>
            <a:r>
              <a:rPr lang="ko-KR" altLang="en-US" dirty="0"/>
              <a:t>에 </a:t>
            </a:r>
            <a:r>
              <a:rPr lang="ko-KR" altLang="en-US" dirty="0">
                <a:solidFill>
                  <a:srgbClr val="FF0000"/>
                </a:solidFill>
              </a:rPr>
              <a:t>최적의 결과가 아님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D710DC-A7F0-485E-86F7-2CE0890CE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36" y="1177978"/>
            <a:ext cx="5524189" cy="45020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466F3F-1B01-408D-9E34-283AC003617B}"/>
              </a:ext>
            </a:extLst>
          </p:cNvPr>
          <p:cNvSpPr txBox="1"/>
          <p:nvPr/>
        </p:nvSpPr>
        <p:spPr>
          <a:xfrm>
            <a:off x="6368588" y="5680021"/>
            <a:ext cx="5513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그림</a:t>
            </a:r>
            <a:r>
              <a:rPr lang="en-US" altLang="ko-KR" sz="11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. 1</a:t>
            </a:r>
            <a:r>
              <a:rPr lang="en-US" altLang="ko-KR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</a:t>
            </a:r>
            <a:r>
              <a:rPr lang="en-US" altLang="ko-KR" sz="11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Numpy</a:t>
            </a:r>
            <a:r>
              <a:rPr lang="ko-KR" altLang="en-US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를 기반으로 한 </a:t>
            </a:r>
            <a:r>
              <a:rPr lang="en-US" altLang="ko-KR" sz="11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RandAugment</a:t>
            </a:r>
            <a:r>
              <a:rPr lang="ko-KR" altLang="en-US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에 대한 </a:t>
            </a:r>
            <a:r>
              <a:rPr lang="en-US" altLang="ko-KR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Python code</a:t>
            </a:r>
            <a:endParaRPr lang="ko-KR" altLang="en-US" sz="1100" dirty="0"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3152A6-7E4E-4BC8-95A6-29CF4F04FF3E}"/>
              </a:ext>
            </a:extLst>
          </p:cNvPr>
          <p:cNvSpPr/>
          <p:nvPr/>
        </p:nvSpPr>
        <p:spPr>
          <a:xfrm>
            <a:off x="6368588" y="1177978"/>
            <a:ext cx="2756937" cy="4498581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2D1A42-C4CC-41BF-8EBE-D3F211D40BC5}"/>
              </a:ext>
            </a:extLst>
          </p:cNvPr>
          <p:cNvSpPr/>
          <p:nvPr/>
        </p:nvSpPr>
        <p:spPr>
          <a:xfrm>
            <a:off x="9104920" y="1177978"/>
            <a:ext cx="2756937" cy="44985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185EB3-1F6A-434A-95EF-426479E9D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pPr/>
              <a:t>14</a:t>
            </a:fld>
            <a:r>
              <a:rPr lang="en-US" altLang="ko-KR"/>
              <a:t>/21</a:t>
            </a:r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6550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B854B-5DDF-427C-8CD1-452D93FE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CIFAR&amp;SVHN results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C2167C-8EA2-4A5D-A3DC-48B36FE3A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273" y="960582"/>
            <a:ext cx="6898622" cy="5163127"/>
          </a:xfrm>
        </p:spPr>
        <p:txBody>
          <a:bodyPr>
            <a:normAutofit/>
          </a:bodyPr>
          <a:lstStyle/>
          <a:p>
            <a:r>
              <a:rPr lang="en-US" altLang="ko-KR" dirty="0"/>
              <a:t>CIFAR</a:t>
            </a:r>
          </a:p>
          <a:p>
            <a:pPr lvl="1"/>
            <a:r>
              <a:rPr lang="ko-KR" altLang="en-US" dirty="0"/>
              <a:t>기존의 방법들과 비교해서</a:t>
            </a:r>
            <a:r>
              <a:rPr lang="en-US" altLang="ko-KR" dirty="0"/>
              <a:t> </a:t>
            </a:r>
            <a:r>
              <a:rPr lang="ko-KR" altLang="en-US" dirty="0"/>
              <a:t>경쟁력 있거나 더 우수한 성능을 보임</a:t>
            </a:r>
            <a:endParaRPr lang="en-US" altLang="ko-KR" dirty="0"/>
          </a:p>
          <a:p>
            <a:r>
              <a:rPr lang="en-US" altLang="ko-KR" dirty="0"/>
              <a:t>SVHN</a:t>
            </a:r>
          </a:p>
          <a:p>
            <a:pPr lvl="1"/>
            <a:r>
              <a:rPr lang="en-US" altLang="ko-KR" dirty="0"/>
              <a:t>SVHN</a:t>
            </a:r>
            <a:r>
              <a:rPr lang="ko-KR" altLang="en-US" dirty="0"/>
              <a:t>은 </a:t>
            </a:r>
            <a:r>
              <a:rPr lang="ko-KR" altLang="en-US" dirty="0">
                <a:solidFill>
                  <a:srgbClr val="FF0000"/>
                </a:solidFill>
              </a:rPr>
              <a:t>자연 영상이 아닌 숫자로 구성된 번호판 영상</a:t>
            </a:r>
            <a:r>
              <a:rPr lang="ko-KR" altLang="en-US" dirty="0"/>
              <a:t>이기 때문에</a:t>
            </a:r>
            <a:r>
              <a:rPr lang="en-US" altLang="ko-KR" dirty="0"/>
              <a:t>, </a:t>
            </a:r>
            <a:r>
              <a:rPr lang="ko-KR" altLang="en-US" dirty="0"/>
              <a:t>자연 영상인 </a:t>
            </a:r>
            <a:r>
              <a:rPr lang="en-US" altLang="ko-KR" dirty="0"/>
              <a:t>CIFAR</a:t>
            </a:r>
            <a:r>
              <a:rPr lang="ko-KR" altLang="en-US" dirty="0"/>
              <a:t> 데이터와 비교했을 때 데이터 증강 전략이 다름</a:t>
            </a:r>
            <a:endParaRPr lang="en-US" altLang="ko-KR" dirty="0"/>
          </a:p>
          <a:p>
            <a:pPr lvl="2"/>
            <a:r>
              <a:rPr lang="ko-KR" altLang="en-US" dirty="0"/>
              <a:t>실제로</a:t>
            </a:r>
            <a:r>
              <a:rPr lang="en-US" altLang="ko-KR" dirty="0"/>
              <a:t>, </a:t>
            </a:r>
            <a:r>
              <a:rPr lang="en-US" altLang="ko-KR" dirty="0" err="1"/>
              <a:t>AutoAugment</a:t>
            </a:r>
            <a:r>
              <a:rPr lang="ko-KR" altLang="en-US" dirty="0"/>
              <a:t>는 </a:t>
            </a:r>
            <a:r>
              <a:rPr lang="en-US" altLang="ko-KR" dirty="0"/>
              <a:t>CIFAR</a:t>
            </a:r>
            <a:r>
              <a:rPr lang="ko-KR" altLang="en-US" dirty="0"/>
              <a:t>와 </a:t>
            </a:r>
            <a:r>
              <a:rPr lang="en-US" altLang="ko-KR" dirty="0"/>
              <a:t>SVHN</a:t>
            </a:r>
            <a:r>
              <a:rPr lang="ko-KR" altLang="en-US" dirty="0"/>
              <a:t>에 학습에 사용된 데이터 증강 규칙이 다른 것을 발견</a:t>
            </a:r>
            <a:endParaRPr lang="en-US" altLang="ko-KR" dirty="0"/>
          </a:p>
          <a:p>
            <a:r>
              <a:rPr lang="en-US" altLang="ko-KR" dirty="0"/>
              <a:t>SVHN</a:t>
            </a:r>
            <a:r>
              <a:rPr lang="ko-KR" altLang="en-US" dirty="0"/>
              <a:t>와 </a:t>
            </a:r>
            <a:r>
              <a:rPr lang="en-US" altLang="ko-KR" dirty="0"/>
              <a:t>CIFAR</a:t>
            </a:r>
            <a:r>
              <a:rPr lang="ko-KR" altLang="en-US" dirty="0"/>
              <a:t>의 데이터 특성의 차이에도 불구하고 </a:t>
            </a:r>
            <a:r>
              <a:rPr lang="en-US" altLang="ko-KR" dirty="0" err="1">
                <a:solidFill>
                  <a:srgbClr val="FF0000"/>
                </a:solidFill>
              </a:rPr>
              <a:t>RandAugement</a:t>
            </a:r>
            <a:r>
              <a:rPr lang="ko-KR" altLang="en-US" dirty="0"/>
              <a:t>는 이전에 사용된 </a:t>
            </a:r>
            <a:r>
              <a:rPr lang="en-US" altLang="ko-KR" dirty="0">
                <a:solidFill>
                  <a:srgbClr val="FF0000"/>
                </a:solidFill>
              </a:rPr>
              <a:t>transformation</a:t>
            </a:r>
            <a:r>
              <a:rPr lang="ko-KR" altLang="en-US" dirty="0">
                <a:solidFill>
                  <a:srgbClr val="FF0000"/>
                </a:solidFill>
              </a:rPr>
              <a:t>의 변화 없이도 다른 방법들과 유사하거나 더 우수한 성능</a:t>
            </a:r>
            <a:r>
              <a:rPr lang="ko-KR" altLang="en-US" dirty="0"/>
              <a:t>을 보임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927F32-E438-497B-9A5E-08F7E6D5DF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137"/>
          <a:stretch/>
        </p:blipFill>
        <p:spPr>
          <a:xfrm>
            <a:off x="7221895" y="715530"/>
            <a:ext cx="4839119" cy="308968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38A9B25-B57A-42DD-91FB-6E9AE0E2EAA1}"/>
              </a:ext>
            </a:extLst>
          </p:cNvPr>
          <p:cNvGrpSpPr/>
          <p:nvPr/>
        </p:nvGrpSpPr>
        <p:grpSpPr>
          <a:xfrm>
            <a:off x="9556934" y="3810000"/>
            <a:ext cx="2635065" cy="2357363"/>
            <a:chOff x="5179169" y="960580"/>
            <a:chExt cx="6303994" cy="282951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449E837-5F1B-4012-85AD-686FC56E7F88}"/>
                </a:ext>
              </a:extLst>
            </p:cNvPr>
            <p:cNvGrpSpPr/>
            <p:nvPr/>
          </p:nvGrpSpPr>
          <p:grpSpPr>
            <a:xfrm>
              <a:off x="5179169" y="960580"/>
              <a:ext cx="6303994" cy="2526442"/>
              <a:chOff x="5179169" y="960580"/>
              <a:chExt cx="6303994" cy="2526442"/>
            </a:xfrm>
          </p:grpSpPr>
          <p:pic>
            <p:nvPicPr>
              <p:cNvPr id="13" name="Picture 4">
                <a:extLst>
                  <a:ext uri="{FF2B5EF4-FFF2-40B4-BE49-F238E27FC236}">
                    <a16:creationId xmlns:a16="http://schemas.microsoft.com/office/drawing/2014/main" id="{A665B7A3-E0E0-40C9-B9A8-7B61951960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9169" y="960580"/>
                <a:ext cx="3777552" cy="2520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6">
                <a:extLst>
                  <a:ext uri="{FF2B5EF4-FFF2-40B4-BE49-F238E27FC236}">
                    <a16:creationId xmlns:a16="http://schemas.microsoft.com/office/drawing/2014/main" id="{B1AA706B-B74D-49E6-A169-3DBB967662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6721" y="960580"/>
                <a:ext cx="2526442" cy="25264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EF8D69-843D-4993-B0B7-631714C20915}"/>
                </a:ext>
              </a:extLst>
            </p:cNvPr>
            <p:cNvSpPr txBox="1"/>
            <p:nvPr/>
          </p:nvSpPr>
          <p:spPr>
            <a:xfrm>
              <a:off x="5179169" y="3476085"/>
              <a:ext cx="6303994" cy="314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그림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. 2 SVHN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의 데이터 구성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4C7FF3-4593-4F48-8AB6-B75732378737}"/>
              </a:ext>
            </a:extLst>
          </p:cNvPr>
          <p:cNvGrpSpPr/>
          <p:nvPr/>
        </p:nvGrpSpPr>
        <p:grpSpPr>
          <a:xfrm>
            <a:off x="7221894" y="3794168"/>
            <a:ext cx="2335041" cy="2405273"/>
            <a:chOff x="1386794" y="960582"/>
            <a:chExt cx="3253202" cy="2810303"/>
          </a:xfrm>
        </p:grpSpPr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FBA36680-7415-4E58-AA90-B13C7EF373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6795" y="960582"/>
              <a:ext cx="3253201" cy="2468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09A694-16BA-436B-8462-7112D50B5153}"/>
                </a:ext>
              </a:extLst>
            </p:cNvPr>
            <p:cNvSpPr txBox="1"/>
            <p:nvPr/>
          </p:nvSpPr>
          <p:spPr>
            <a:xfrm>
              <a:off x="1386794" y="3465222"/>
              <a:ext cx="3253202" cy="30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그림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. 1 CIFAR10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의 데이터 구성</a:t>
              </a: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70B41A-6A66-4C77-8789-D838DF5CE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pPr/>
              <a:t>15</a:t>
            </a:fld>
            <a:r>
              <a:rPr lang="en-US" altLang="ko-KR"/>
              <a:t>/21</a:t>
            </a:r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048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4AA060-A1C3-46F9-8BD9-A4F6EDB96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ImageNet results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26CD67-7AD0-492D-96A3-B91F2C48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CIFAR</a:t>
            </a:r>
            <a:r>
              <a:rPr lang="ko-KR" altLang="en-US" dirty="0"/>
              <a:t>와 </a:t>
            </a:r>
            <a:r>
              <a:rPr lang="en-US" altLang="ko-KR" dirty="0"/>
              <a:t>SVHN</a:t>
            </a:r>
            <a:r>
              <a:rPr lang="ko-KR" altLang="en-US" dirty="0"/>
              <a:t>를 학습한 모델에 사용된 데이터 증강 방법은 </a:t>
            </a:r>
            <a:r>
              <a:rPr lang="en-US" altLang="ko-KR" dirty="0"/>
              <a:t>ImageNet</a:t>
            </a:r>
            <a:r>
              <a:rPr lang="ko-KR" altLang="en-US" dirty="0"/>
              <a:t>과 같은 </a:t>
            </a:r>
            <a:r>
              <a:rPr lang="en-US" altLang="ko-KR" dirty="0"/>
              <a:t>large-scale task</a:t>
            </a:r>
            <a:r>
              <a:rPr lang="ko-KR" altLang="en-US" dirty="0"/>
              <a:t>에서 동일하게 성능을 향상시켜주지 않음</a:t>
            </a:r>
            <a:endParaRPr lang="en-US" altLang="ko-KR" dirty="0"/>
          </a:p>
          <a:p>
            <a:r>
              <a:rPr lang="en-US" altLang="ko-KR" dirty="0" err="1"/>
              <a:t>AutoAugment</a:t>
            </a:r>
            <a:r>
              <a:rPr lang="ko-KR" altLang="en-US" dirty="0"/>
              <a:t>는 다른 작업과 다르게 </a:t>
            </a:r>
            <a:r>
              <a:rPr lang="en-US" altLang="ko-KR" dirty="0"/>
              <a:t>ImageNet</a:t>
            </a:r>
            <a:r>
              <a:rPr lang="ko-KR" altLang="en-US" dirty="0"/>
              <a:t>에서 성능 향상이 없으며</a:t>
            </a:r>
            <a:r>
              <a:rPr lang="en-US" altLang="ko-KR" dirty="0"/>
              <a:t>, </a:t>
            </a:r>
            <a:r>
              <a:rPr lang="ko-KR" altLang="en-US" dirty="0"/>
              <a:t>특히 거대한 모델에서 두드러짐</a:t>
            </a:r>
            <a:endParaRPr lang="en-US" altLang="ko-KR" dirty="0"/>
          </a:p>
          <a:p>
            <a:pPr lvl="1"/>
            <a:r>
              <a:rPr lang="ko-KR" altLang="en-US" dirty="0"/>
              <a:t>데이터 증강 규칙을 학습하기 위해서 </a:t>
            </a:r>
            <a:r>
              <a:rPr lang="en-US" altLang="ko-KR" dirty="0"/>
              <a:t>1000</a:t>
            </a:r>
            <a:r>
              <a:rPr lang="ko-KR" altLang="en-US" dirty="0"/>
              <a:t>개의 </a:t>
            </a:r>
            <a:r>
              <a:rPr lang="en-US" altLang="ko-KR" dirty="0"/>
              <a:t>ImageNet</a:t>
            </a:r>
            <a:r>
              <a:rPr lang="ko-KR" altLang="en-US" dirty="0"/>
              <a:t> </a:t>
            </a:r>
            <a:r>
              <a:rPr lang="en-US" altLang="ko-KR" dirty="0"/>
              <a:t>class </a:t>
            </a:r>
            <a:r>
              <a:rPr lang="ko-KR" altLang="en-US" dirty="0"/>
              <a:t>중에서 </a:t>
            </a:r>
            <a:r>
              <a:rPr lang="en-US" altLang="ko-KR" dirty="0"/>
              <a:t>10%</a:t>
            </a:r>
            <a:r>
              <a:rPr lang="ko-KR" altLang="en-US" dirty="0"/>
              <a:t>로 </a:t>
            </a:r>
            <a:r>
              <a:rPr lang="en-US" altLang="ko-KR" dirty="0"/>
              <a:t>small proxy task</a:t>
            </a:r>
            <a:r>
              <a:rPr lang="ko-KR" altLang="en-US" dirty="0"/>
              <a:t>의 작업을 제한하였기 때문이라고 추측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DC9784-D74C-49F2-B7ED-654EDF1DF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0218"/>
            <a:ext cx="12192000" cy="25972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1D4A86-6FF8-4A2E-AE4C-283912BD6ACF}"/>
              </a:ext>
            </a:extLst>
          </p:cNvPr>
          <p:cNvSpPr/>
          <p:nvPr/>
        </p:nvSpPr>
        <p:spPr>
          <a:xfrm>
            <a:off x="2864980" y="4065522"/>
            <a:ext cx="6329123" cy="5565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42844A-BD6C-45DF-9C5C-64FD91D9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pPr/>
              <a:t>16</a:t>
            </a:fld>
            <a:r>
              <a:rPr lang="en-US" altLang="ko-KR"/>
              <a:t>/21</a:t>
            </a:r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481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80C9C-9336-471D-8BBF-E7579B282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COCO results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4E18E9-6A3F-428B-A674-29A32E7ED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273" y="960582"/>
            <a:ext cx="5890916" cy="5163127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AutoAugment</a:t>
            </a:r>
            <a:r>
              <a:rPr lang="ko-KR" altLang="en-US" dirty="0"/>
              <a:t>와 유사한 성능을 보임</a:t>
            </a:r>
            <a:endParaRPr lang="en-US" altLang="ko-KR" dirty="0"/>
          </a:p>
          <a:p>
            <a:pPr lvl="1"/>
            <a:r>
              <a:rPr lang="en-US" altLang="ko-KR" dirty="0" err="1"/>
              <a:t>AutuAugment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en-US" altLang="ko-KR" dirty="0" err="1"/>
              <a:t>RandAugment</a:t>
            </a:r>
            <a:r>
              <a:rPr lang="ko-KR" altLang="en-US" dirty="0"/>
              <a:t>에 없는 </a:t>
            </a:r>
            <a:r>
              <a:rPr lang="en-US" altLang="ko-KR" dirty="0">
                <a:solidFill>
                  <a:srgbClr val="FF0000"/>
                </a:solidFill>
              </a:rPr>
              <a:t>bunding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box</a:t>
            </a:r>
            <a:r>
              <a:rPr lang="ko-KR" altLang="en-US" dirty="0">
                <a:solidFill>
                  <a:srgbClr val="FF0000"/>
                </a:solidFill>
              </a:rPr>
              <a:t>에 적절한 </a:t>
            </a:r>
            <a:r>
              <a:rPr lang="en-US" altLang="ko-KR" dirty="0">
                <a:solidFill>
                  <a:srgbClr val="FF0000"/>
                </a:solidFill>
              </a:rPr>
              <a:t>transformation</a:t>
            </a:r>
            <a:r>
              <a:rPr lang="ko-KR" altLang="en-US" dirty="0">
                <a:solidFill>
                  <a:srgbClr val="FF0000"/>
                </a:solidFill>
              </a:rPr>
              <a:t>을 추가</a:t>
            </a:r>
            <a:r>
              <a:rPr lang="ko-KR" altLang="en-US" dirty="0"/>
              <a:t>적으로 사용</a:t>
            </a:r>
            <a:endParaRPr lang="en-US" altLang="ko-KR" dirty="0"/>
          </a:p>
          <a:p>
            <a:pPr lvl="1"/>
            <a:r>
              <a:rPr lang="en-US" altLang="ko-KR" dirty="0" err="1"/>
              <a:t>AutoAugment</a:t>
            </a:r>
            <a:r>
              <a:rPr lang="ko-KR" altLang="en-US" dirty="0"/>
              <a:t>는 증강 규칙을 찾기 위해 </a:t>
            </a:r>
            <a:r>
              <a:rPr lang="en-US" altLang="ko-KR" dirty="0"/>
              <a:t>GPU</a:t>
            </a:r>
            <a:r>
              <a:rPr lang="ko-KR" altLang="en-US" dirty="0"/>
              <a:t>를 사용하여 </a:t>
            </a:r>
            <a:r>
              <a:rPr lang="en-US" altLang="ko-KR" dirty="0"/>
              <a:t>15K </a:t>
            </a:r>
            <a:r>
              <a:rPr lang="ko-KR" altLang="en-US" dirty="0"/>
              <a:t>시간동안 탐색한 반면 </a:t>
            </a:r>
            <a:r>
              <a:rPr lang="en-US" altLang="ko-KR" dirty="0" err="1"/>
              <a:t>RandAugment</a:t>
            </a:r>
            <a:r>
              <a:rPr lang="ko-KR" altLang="en-US" dirty="0"/>
              <a:t>는 </a:t>
            </a:r>
            <a:r>
              <a:rPr lang="en-US" altLang="ko-KR" dirty="0">
                <a:solidFill>
                  <a:srgbClr val="FF0000"/>
                </a:solidFill>
              </a:rPr>
              <a:t>6</a:t>
            </a:r>
            <a:r>
              <a:rPr lang="ko-KR" altLang="en-US" dirty="0">
                <a:solidFill>
                  <a:srgbClr val="FF0000"/>
                </a:solidFill>
              </a:rPr>
              <a:t>개의 </a:t>
            </a:r>
            <a:r>
              <a:rPr lang="en-US" altLang="ko-KR" dirty="0">
                <a:solidFill>
                  <a:srgbClr val="FF0000"/>
                </a:solidFill>
              </a:rPr>
              <a:t>hyperparameter</a:t>
            </a:r>
            <a:r>
              <a:rPr lang="ko-KR" altLang="en-US" dirty="0">
                <a:solidFill>
                  <a:srgbClr val="FF0000"/>
                </a:solidFill>
              </a:rPr>
              <a:t>를 사용</a:t>
            </a:r>
            <a:r>
              <a:rPr lang="ko-KR" altLang="en-US" dirty="0"/>
              <a:t>하여 조정</a:t>
            </a:r>
            <a:endParaRPr lang="en-US" altLang="ko-KR" dirty="0"/>
          </a:p>
          <a:p>
            <a:r>
              <a:rPr lang="en-US" altLang="ko-KR" dirty="0" err="1"/>
              <a:t>RandAugment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성능을 잠재적으로 개선할 수 있도록 </a:t>
            </a:r>
            <a:r>
              <a:rPr lang="en-US" altLang="ko-KR" dirty="0"/>
              <a:t>bounding box</a:t>
            </a:r>
            <a:r>
              <a:rPr lang="ko-KR" altLang="en-US" dirty="0"/>
              <a:t>에 특정한 </a:t>
            </a:r>
            <a:r>
              <a:rPr lang="en-US" altLang="ko-KR" dirty="0"/>
              <a:t>transformation</a:t>
            </a:r>
            <a:r>
              <a:rPr lang="ko-KR" altLang="en-US" dirty="0"/>
              <a:t>을 추가하는 것을 추후 연구로 남김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D31E89-7E3C-45C8-A555-A1E968485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687" y="960582"/>
            <a:ext cx="5420266" cy="319481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A2BAF9C-CA9F-4FF1-856B-F9BB2DD3AC9F}"/>
              </a:ext>
            </a:extLst>
          </p:cNvPr>
          <p:cNvSpPr/>
          <p:nvPr/>
        </p:nvSpPr>
        <p:spPr>
          <a:xfrm>
            <a:off x="7975600" y="1660525"/>
            <a:ext cx="2971800" cy="469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A26619-553B-4E8E-91E0-99F11C26D2E8}"/>
              </a:ext>
            </a:extLst>
          </p:cNvPr>
          <p:cNvSpPr/>
          <p:nvPr/>
        </p:nvSpPr>
        <p:spPr>
          <a:xfrm>
            <a:off x="7975600" y="2393950"/>
            <a:ext cx="2971800" cy="469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924B4EB-DC56-42B1-8BE6-7ABA53AB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pPr/>
              <a:t>17</a:t>
            </a:fld>
            <a:r>
              <a:rPr lang="en-US" altLang="ko-KR"/>
              <a:t>/21</a:t>
            </a:r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2836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DC767D-8D25-4331-804F-A1EEBBFB2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Additional</a:t>
            </a:r>
            <a:r>
              <a:rPr lang="ko-KR" altLang="en-US" dirty="0"/>
              <a:t> </a:t>
            </a:r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425278-2DB8-46D2-99A6-FE4DCE965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272" y="960582"/>
            <a:ext cx="6991927" cy="5163127"/>
          </a:xfrm>
        </p:spPr>
        <p:txBody>
          <a:bodyPr>
            <a:normAutofit/>
          </a:bodyPr>
          <a:lstStyle/>
          <a:p>
            <a:r>
              <a:rPr lang="ko-KR" altLang="en-US" dirty="0"/>
              <a:t>각각의 </a:t>
            </a:r>
            <a:r>
              <a:rPr lang="en-US" altLang="ko-KR" dirty="0"/>
              <a:t>Transformation</a:t>
            </a:r>
            <a:r>
              <a:rPr lang="ko-KR" altLang="en-US" dirty="0"/>
              <a:t>에 대한 개별적인 효과를 알아보기 위해 랜덤하게 구성된 </a:t>
            </a:r>
            <a:r>
              <a:rPr lang="en-US" altLang="ko-KR" dirty="0"/>
              <a:t>transformation list</a:t>
            </a:r>
            <a:r>
              <a:rPr lang="ko-KR" altLang="en-US" dirty="0"/>
              <a:t>에 임의의 </a:t>
            </a:r>
            <a:r>
              <a:rPr lang="en-US" altLang="ko-KR" dirty="0"/>
              <a:t>transformation</a:t>
            </a:r>
            <a:r>
              <a:rPr lang="ko-KR" altLang="en-US" dirty="0"/>
              <a:t>을 추가하고 이것에 대한 검증 정확도의 평균을 계산</a:t>
            </a:r>
            <a:endParaRPr lang="en-US" altLang="ko-KR" dirty="0"/>
          </a:p>
          <a:p>
            <a:pPr lvl="1"/>
            <a:r>
              <a:rPr lang="en-US" altLang="ko-KR" dirty="0"/>
              <a:t>Rotate,</a:t>
            </a:r>
            <a:r>
              <a:rPr lang="ko-KR" altLang="en-US" dirty="0"/>
              <a:t> </a:t>
            </a:r>
            <a:r>
              <a:rPr lang="en-US" altLang="ko-KR" dirty="0"/>
              <a:t>shear</a:t>
            </a:r>
            <a:r>
              <a:rPr lang="ko-KR" altLang="en-US" dirty="0"/>
              <a:t>와 같은 기하학적인 </a:t>
            </a:r>
            <a:r>
              <a:rPr lang="en-US" altLang="ko-KR" dirty="0"/>
              <a:t>transformation</a:t>
            </a:r>
            <a:r>
              <a:rPr lang="ko-KR" altLang="en-US" dirty="0"/>
              <a:t>이 적용되었을 때 성능향상을 보임</a:t>
            </a:r>
            <a:endParaRPr lang="en-US" altLang="ko-KR" dirty="0"/>
          </a:p>
          <a:p>
            <a:pPr lvl="1"/>
            <a:r>
              <a:rPr lang="en-US" altLang="ko-KR" dirty="0" err="1"/>
              <a:t>RandAugment</a:t>
            </a:r>
            <a:r>
              <a:rPr lang="ko-KR" altLang="en-US" dirty="0"/>
              <a:t>가 </a:t>
            </a:r>
            <a:r>
              <a:rPr lang="en-US" altLang="ko-KR" dirty="0"/>
              <a:t>transformation</a:t>
            </a:r>
            <a:r>
              <a:rPr lang="ko-KR" altLang="en-US" dirty="0"/>
              <a:t>의 선택에는 대체로 무감각함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59C7C6-C984-497C-90E8-EAE18AEB2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799" y="952211"/>
            <a:ext cx="4576926" cy="330482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42007D-968A-4959-819B-B1E695A9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pPr/>
              <a:t>18</a:t>
            </a:fld>
            <a:r>
              <a:rPr lang="en-US" altLang="ko-KR"/>
              <a:t>/21</a:t>
            </a:r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047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7CBF9-8D18-44BF-BFFD-4E639CF59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73" y="233796"/>
            <a:ext cx="11545454" cy="601806"/>
          </a:xfrm>
        </p:spPr>
        <p:txBody>
          <a:bodyPr/>
          <a:lstStyle/>
          <a:p>
            <a:r>
              <a:rPr lang="en-US" altLang="ko-KR" dirty="0"/>
              <a:t>Index	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C8AE69B-B847-4B22-BCC3-26FF0BA5B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</a:p>
          <a:p>
            <a:r>
              <a:rPr lang="en-US" altLang="ko-KR" dirty="0"/>
              <a:t>Related work </a:t>
            </a:r>
          </a:p>
          <a:p>
            <a:r>
              <a:rPr lang="en-US" altLang="ko-KR" dirty="0" err="1"/>
              <a:t>RandAugment</a:t>
            </a:r>
            <a:endParaRPr lang="en-US" altLang="ko-KR" dirty="0"/>
          </a:p>
          <a:p>
            <a:r>
              <a:rPr lang="en-US" altLang="ko-KR" dirty="0"/>
              <a:t>Systematic failures of a separate proxy task</a:t>
            </a:r>
          </a:p>
          <a:p>
            <a:r>
              <a:rPr lang="en-US" altLang="ko-KR" dirty="0"/>
              <a:t>Results</a:t>
            </a:r>
          </a:p>
          <a:p>
            <a:pPr lvl="1"/>
            <a:r>
              <a:rPr lang="en-US" altLang="ko-KR" dirty="0"/>
              <a:t>CIFAR&amp;SVHN results</a:t>
            </a:r>
          </a:p>
          <a:p>
            <a:pPr lvl="1"/>
            <a:r>
              <a:rPr lang="en-US" altLang="ko-KR" dirty="0"/>
              <a:t>ImageNet results</a:t>
            </a:r>
          </a:p>
          <a:p>
            <a:pPr lvl="1"/>
            <a:r>
              <a:rPr lang="en-US" altLang="ko-KR" dirty="0"/>
              <a:t>COCO results</a:t>
            </a:r>
          </a:p>
          <a:p>
            <a:pPr lvl="1"/>
            <a:r>
              <a:rPr lang="en-US" altLang="ko-KR" dirty="0"/>
              <a:t>Additional</a:t>
            </a:r>
            <a:r>
              <a:rPr lang="ko-KR" altLang="en-US" dirty="0"/>
              <a:t> </a:t>
            </a:r>
            <a:r>
              <a:rPr lang="en-US" altLang="ko-KR" dirty="0"/>
              <a:t>results</a:t>
            </a:r>
          </a:p>
          <a:p>
            <a:r>
              <a:rPr lang="en-US" altLang="ko-KR" dirty="0"/>
              <a:t>Discussion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2BF290-ECCD-47CA-A25E-2D693FE4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pPr/>
              <a:t>1</a:t>
            </a:fld>
            <a:r>
              <a:rPr lang="en-US" altLang="ko-KR"/>
              <a:t>/21</a:t>
            </a:r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8733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C4A1B-CE88-4F5F-B13B-934B465F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Discussion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E2314E-9017-43D7-9421-6B1895009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증강은 데이터 기반의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알고리즘에서 </a:t>
            </a:r>
            <a:r>
              <a:rPr lang="en-US" altLang="ko-KR" dirty="0"/>
              <a:t>state-of-the-art </a:t>
            </a:r>
            <a:r>
              <a:rPr lang="ko-KR" altLang="en-US" dirty="0"/>
              <a:t>성능을 달성하기 위해서 필수적으로 사용되는 방법</a:t>
            </a:r>
            <a:endParaRPr lang="en-US" altLang="ko-KR" dirty="0"/>
          </a:p>
          <a:p>
            <a:pPr lvl="1"/>
            <a:r>
              <a:rPr lang="ko-KR" altLang="en-US" dirty="0"/>
              <a:t>학습을 통한 데이터 증강 방법은 설계 전략을 자동화하는 것을 도와주었으며</a:t>
            </a:r>
            <a:r>
              <a:rPr lang="en-US" altLang="ko-KR" dirty="0"/>
              <a:t>, state-of-the-art</a:t>
            </a:r>
            <a:r>
              <a:rPr lang="ko-KR" altLang="en-US" dirty="0"/>
              <a:t> 성능을 보임</a:t>
            </a:r>
            <a:endParaRPr lang="en-US" altLang="ko-KR" dirty="0"/>
          </a:p>
          <a:p>
            <a:r>
              <a:rPr lang="en-US" altLang="ko-KR" dirty="0" err="1"/>
              <a:t>RandAugment</a:t>
            </a:r>
            <a:r>
              <a:rPr lang="ko-KR" altLang="en-US" dirty="0"/>
              <a:t>는 </a:t>
            </a:r>
            <a:r>
              <a:rPr lang="en-US" altLang="ko-KR" dirty="0"/>
              <a:t>CIFAR,</a:t>
            </a:r>
            <a:r>
              <a:rPr lang="ko-KR" altLang="en-US" dirty="0"/>
              <a:t> </a:t>
            </a:r>
            <a:r>
              <a:rPr lang="en-US" altLang="ko-KR" dirty="0"/>
              <a:t>SVHN,</a:t>
            </a:r>
            <a:r>
              <a:rPr lang="ko-KR" altLang="en-US" dirty="0"/>
              <a:t> </a:t>
            </a:r>
            <a:r>
              <a:rPr lang="en-US" altLang="ko-KR" dirty="0"/>
              <a:t>ImageNet </a:t>
            </a:r>
            <a:r>
              <a:rPr lang="ko-KR" altLang="en-US" dirty="0"/>
              <a:t>그리고 </a:t>
            </a:r>
            <a:r>
              <a:rPr lang="en-US" altLang="ko-KR" dirty="0"/>
              <a:t>COCO</a:t>
            </a:r>
            <a:r>
              <a:rPr lang="ko-KR" altLang="en-US" dirty="0"/>
              <a:t>에서 증강 규칙을 학습하기 위한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분리된 검색 과정 없이</a:t>
            </a:r>
            <a:r>
              <a:rPr lang="ko-KR" altLang="en-US" dirty="0"/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기존의 데이터 증강 알고리즘과 유사하거나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뛰어넘는 성능을 보임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/>
              <a:t>이전의 연구에서는 학습된 데이터 증강 규칙을 더 큰 데이터나 모델에 확장시키는 것은 어려운 문제</a:t>
            </a:r>
            <a:endParaRPr lang="en-US" altLang="ko-KR" dirty="0"/>
          </a:p>
          <a:p>
            <a:pPr lvl="1"/>
            <a:r>
              <a:rPr lang="ko-KR" altLang="en-US" dirty="0"/>
              <a:t>기존의 연구들은 오직 작은 모델과 데이터의 일부분을 통해서 증강 규칙을 최적화 할 수 있음</a:t>
            </a:r>
            <a:endParaRPr lang="en-US" altLang="ko-KR" dirty="0"/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제안하는 방법은 적은 계산 비용으로 모델의 성능을 향상시켰으며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ImageNet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COCO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같이 큰 데이터에서도 적용이 가능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1"/>
            <a:r>
              <a:rPr lang="en-US" altLang="ko-KR" dirty="0" err="1"/>
              <a:t>RandAugment</a:t>
            </a:r>
            <a:r>
              <a:rPr lang="ko-KR" altLang="en-US" dirty="0"/>
              <a:t>는 동일한 증강 규칙을 사용하여 서로 다른 </a:t>
            </a:r>
            <a:r>
              <a:rPr lang="en-US" altLang="ko-KR" dirty="0"/>
              <a:t>task</a:t>
            </a:r>
            <a:r>
              <a:rPr lang="ko-KR" altLang="en-US" dirty="0"/>
              <a:t> 또는 </a:t>
            </a:r>
            <a:r>
              <a:rPr lang="en-US" altLang="ko-KR" dirty="0"/>
              <a:t>domain</a:t>
            </a:r>
            <a:r>
              <a:rPr lang="ko-KR" altLang="en-US" dirty="0"/>
              <a:t>에서 좋은 결과를 보임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7688D2-79AA-4907-B740-E244FDD14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pPr/>
              <a:t>19</a:t>
            </a:fld>
            <a:r>
              <a:rPr lang="en-US" altLang="ko-KR"/>
              <a:t>/21</a:t>
            </a:r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0166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76E8E-CB45-4320-8AE3-B51A24ABDD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5B2ADD-8CC8-4529-ACC9-9927F6DA1C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30406B-09BC-4C02-9189-F53EA375D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87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31246-917D-46DE-ABC7-9A3BA130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C1C26A-3AB8-4FC4-B56C-A3280B28F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Ekin</a:t>
            </a:r>
            <a:r>
              <a:rPr lang="en-US" altLang="ko-KR" dirty="0"/>
              <a:t> D </a:t>
            </a:r>
            <a:r>
              <a:rPr lang="en-US" altLang="ko-KR" dirty="0" err="1"/>
              <a:t>Cubuk</a:t>
            </a:r>
            <a:r>
              <a:rPr lang="en-US" altLang="ko-KR" dirty="0"/>
              <a:t>, Barret </a:t>
            </a:r>
            <a:r>
              <a:rPr lang="en-US" altLang="ko-KR" dirty="0" err="1"/>
              <a:t>Zoph</a:t>
            </a:r>
            <a:r>
              <a:rPr lang="en-US" altLang="ko-KR" dirty="0"/>
              <a:t>, Dandelion Mane, Vijay Vasudevan, and Quoc V Le. </a:t>
            </a:r>
            <a:r>
              <a:rPr lang="en-US" altLang="ko-KR" dirty="0" err="1"/>
              <a:t>Autoaugment</a:t>
            </a:r>
            <a:r>
              <a:rPr lang="en-US" altLang="ko-KR" dirty="0"/>
              <a:t>: Learning augmentation policies from data. </a:t>
            </a:r>
            <a:r>
              <a:rPr lang="en-US" altLang="ko-KR" dirty="0" err="1"/>
              <a:t>arXiv</a:t>
            </a:r>
            <a:r>
              <a:rPr lang="en-US" altLang="ko-KR" dirty="0"/>
              <a:t> preprint arXiv:1805.09501, 2018.</a:t>
            </a:r>
          </a:p>
          <a:p>
            <a:r>
              <a:rPr lang="en-US" altLang="ko-KR" dirty="0"/>
              <a:t>Sungbin Lim, </a:t>
            </a:r>
            <a:r>
              <a:rPr lang="en-US" altLang="ko-KR" dirty="0" err="1"/>
              <a:t>Ildoo</a:t>
            </a:r>
            <a:r>
              <a:rPr lang="en-US" altLang="ko-KR" dirty="0"/>
              <a:t> Kim, </a:t>
            </a:r>
            <a:r>
              <a:rPr lang="en-US" altLang="ko-KR" dirty="0" err="1"/>
              <a:t>Taesup</a:t>
            </a:r>
            <a:r>
              <a:rPr lang="en-US" altLang="ko-KR" dirty="0"/>
              <a:t> Kim, </a:t>
            </a:r>
            <a:r>
              <a:rPr lang="en-US" altLang="ko-KR" dirty="0" err="1"/>
              <a:t>Chiheon</a:t>
            </a:r>
            <a:r>
              <a:rPr lang="en-US" altLang="ko-KR" dirty="0"/>
              <a:t> Kim, and </a:t>
            </a:r>
            <a:r>
              <a:rPr lang="en-US" altLang="ko-KR" dirty="0" err="1"/>
              <a:t>Sungwoong</a:t>
            </a:r>
            <a:r>
              <a:rPr lang="en-US" altLang="ko-KR" dirty="0"/>
              <a:t> Kim. Fast </a:t>
            </a:r>
            <a:r>
              <a:rPr lang="en-US" altLang="ko-KR" dirty="0" err="1"/>
              <a:t>autoaugment</a:t>
            </a:r>
            <a:r>
              <a:rPr lang="en-US" altLang="ko-KR" dirty="0"/>
              <a:t>. </a:t>
            </a:r>
            <a:r>
              <a:rPr lang="en-US" altLang="ko-KR" dirty="0" err="1"/>
              <a:t>arXiv</a:t>
            </a:r>
            <a:r>
              <a:rPr lang="en-US" altLang="ko-KR" dirty="0"/>
              <a:t> preprint arXiv:1905.00397, 2019.</a:t>
            </a:r>
          </a:p>
          <a:p>
            <a:r>
              <a:rPr lang="en-US" altLang="ko-KR" dirty="0"/>
              <a:t>Daniel Ho, Eric Liang, Ion </a:t>
            </a:r>
            <a:r>
              <a:rPr lang="en-US" altLang="ko-KR" dirty="0" err="1"/>
              <a:t>Stoica</a:t>
            </a:r>
            <a:r>
              <a:rPr lang="en-US" altLang="ko-KR" dirty="0"/>
              <a:t>, Pieter </a:t>
            </a:r>
            <a:r>
              <a:rPr lang="en-US" altLang="ko-KR" dirty="0" err="1"/>
              <a:t>Abbeel</a:t>
            </a:r>
            <a:r>
              <a:rPr lang="en-US" altLang="ko-KR" dirty="0"/>
              <a:t>, and Xi Chen. Population based augmentation: Efficient learning of augmentation policy schedules. </a:t>
            </a:r>
            <a:r>
              <a:rPr lang="en-US" altLang="ko-KR" dirty="0" err="1"/>
              <a:t>arXiv</a:t>
            </a:r>
            <a:r>
              <a:rPr lang="en-US" altLang="ko-KR" dirty="0"/>
              <a:t> preprint arXiv:1905.05393, 2019.</a:t>
            </a:r>
          </a:p>
          <a:p>
            <a:r>
              <a:rPr lang="en-US" altLang="ko-KR" dirty="0"/>
              <a:t>Barret </a:t>
            </a:r>
            <a:r>
              <a:rPr lang="en-US" altLang="ko-KR" dirty="0" err="1"/>
              <a:t>Zoph</a:t>
            </a:r>
            <a:r>
              <a:rPr lang="en-US" altLang="ko-KR" dirty="0"/>
              <a:t>, </a:t>
            </a:r>
            <a:r>
              <a:rPr lang="en-US" altLang="ko-KR" dirty="0" err="1"/>
              <a:t>Ekin</a:t>
            </a:r>
            <a:r>
              <a:rPr lang="en-US" altLang="ko-KR" dirty="0"/>
              <a:t> D </a:t>
            </a:r>
            <a:r>
              <a:rPr lang="en-US" altLang="ko-KR" dirty="0" err="1"/>
              <a:t>Cubuk</a:t>
            </a:r>
            <a:r>
              <a:rPr lang="en-US" altLang="ko-KR" dirty="0"/>
              <a:t>, </a:t>
            </a:r>
            <a:r>
              <a:rPr lang="en-US" altLang="ko-KR" dirty="0" err="1"/>
              <a:t>Golnaz</a:t>
            </a:r>
            <a:r>
              <a:rPr lang="en-US" altLang="ko-KR" dirty="0"/>
              <a:t> </a:t>
            </a:r>
            <a:r>
              <a:rPr lang="en-US" altLang="ko-KR" dirty="0" err="1"/>
              <a:t>Ghiasi</a:t>
            </a:r>
            <a:r>
              <a:rPr lang="en-US" altLang="ko-KR" dirty="0"/>
              <a:t>, Tsung-Yi Lin, Jonathon </a:t>
            </a:r>
            <a:r>
              <a:rPr lang="en-US" altLang="ko-KR" dirty="0" err="1"/>
              <a:t>Shlens</a:t>
            </a:r>
            <a:r>
              <a:rPr lang="en-US" altLang="ko-KR" dirty="0"/>
              <a:t>, and Quoc V Le. Learning data augmentation strategies for object detection. </a:t>
            </a:r>
            <a:r>
              <a:rPr lang="en-US" altLang="ko-KR" dirty="0" err="1"/>
              <a:t>arXiv</a:t>
            </a:r>
            <a:r>
              <a:rPr lang="en-US" altLang="ko-KR" dirty="0"/>
              <a:t> preprint arXiv:1906.11172, 2019.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17B97D-F6FA-45F9-A266-4C60F13C2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pPr/>
              <a:t>21</a:t>
            </a:fld>
            <a:r>
              <a:rPr lang="en-US" altLang="ko-KR"/>
              <a:t>/21</a:t>
            </a:r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797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76E8E-CB45-4320-8AE3-B51A24ABDD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5B2ADD-8CC8-4529-ACC9-9927F6DA1C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F8189E-1ABB-4F95-9998-4CB424F10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702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38B64-EF79-49B2-A6C5-0371FFABD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 (1/3)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5C2413-7CA5-4655-86C0-52B35DBCC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증강</a:t>
            </a:r>
            <a:r>
              <a:rPr lang="en-US" altLang="ko-KR" dirty="0"/>
              <a:t>(Data</a:t>
            </a:r>
            <a:r>
              <a:rPr lang="ko-KR" altLang="en-US" dirty="0"/>
              <a:t> </a:t>
            </a:r>
            <a:r>
              <a:rPr lang="en-US" altLang="ko-KR" dirty="0"/>
              <a:t>Augmentation)</a:t>
            </a:r>
            <a:r>
              <a:rPr lang="ko-KR" altLang="en-US" dirty="0"/>
              <a:t>은 데이터 기반의 기계학습 알고리즘 성능을 향상시키기 위해서 흔하게 사용되고 있는 방법 중 하나</a:t>
            </a:r>
            <a:endParaRPr lang="en-US" altLang="ko-KR" dirty="0"/>
          </a:p>
          <a:p>
            <a:r>
              <a:rPr lang="ko-KR" altLang="en-US" dirty="0"/>
              <a:t>데이터를 증강시키기 위해서는</a:t>
            </a:r>
            <a:r>
              <a:rPr lang="ko-KR" altLang="en-US" dirty="0">
                <a:solidFill>
                  <a:srgbClr val="FF0000"/>
                </a:solidFill>
              </a:rPr>
              <a:t> 도메인에 대한 사전 지식과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수작업을</a:t>
            </a:r>
            <a:r>
              <a:rPr lang="ko-KR" altLang="en-US" dirty="0"/>
              <a:t> 필요로 함</a:t>
            </a:r>
            <a:endParaRPr lang="en-US" altLang="ko-KR" dirty="0"/>
          </a:p>
          <a:p>
            <a:pPr lvl="1"/>
            <a:r>
              <a:rPr lang="ko-KR" altLang="en-US" dirty="0"/>
              <a:t>다른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애플리케이션</a:t>
            </a:r>
            <a:r>
              <a:rPr lang="ko-KR" altLang="en-US" dirty="0"/>
              <a:t>이나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도메인</a:t>
            </a:r>
            <a:r>
              <a:rPr lang="ko-KR" altLang="en-US" dirty="0"/>
              <a:t>에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확장하여 사용하기 어렵게 만드는 단점을 가짐</a:t>
            </a:r>
            <a:endParaRPr lang="en-US" altLang="ko-KR" dirty="0"/>
          </a:p>
          <a:p>
            <a:r>
              <a:rPr lang="ko-KR" altLang="en-US" dirty="0"/>
              <a:t>최적의 신경망의 구조를 학습을 통해서 찾는 </a:t>
            </a:r>
            <a:r>
              <a:rPr lang="en-US" altLang="ko-KR" dirty="0"/>
              <a:t>NAS(Network Architecture Search)</a:t>
            </a:r>
            <a:r>
              <a:rPr lang="ko-KR" altLang="en-US" dirty="0"/>
              <a:t>와 같이 데이터 증강에 필요한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증강 규칙</a:t>
            </a:r>
            <a:r>
              <a:rPr lang="ko-KR" altLang="en-US" dirty="0"/>
              <a:t>을 학습을 통해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자동을 설계하는 방법들이 등장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1"/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PBA(Population Based Augment), </a:t>
            </a:r>
            <a:r>
              <a:rPr lang="en-US" altLang="ko-KR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AutoAugment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Fast </a:t>
            </a:r>
            <a:r>
              <a:rPr lang="en-US" altLang="ko-KR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AutoAugment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1"/>
            <a:r>
              <a:rPr lang="ko-KR" altLang="en-US" dirty="0"/>
              <a:t>전통적인 데이터 증강 방법들의 단점을 해결할 수 있는 잠재력을 보여줌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13D2CE-31B4-4FD0-B409-38B91F6D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pPr/>
              <a:t>2</a:t>
            </a:fld>
            <a:r>
              <a:rPr lang="en-US" altLang="ko-KR"/>
              <a:t>/21</a:t>
            </a:r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45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26BBFF-8E38-456F-885D-94939A5D5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 (2/3)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0E0D47-54C4-49A0-AF5E-D708B2307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i="0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학습된 데이터 증강 방법은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badi" panose="020B0604020202020204" pitchFamily="34" charset="0"/>
              </a:rPr>
              <a:t> 이미지 분류를 위한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badi" panose="020B0604020202020204" pitchFamily="34" charset="0"/>
              </a:rPr>
              <a:t>준지도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badi" panose="020B0604020202020204" pitchFamily="34" charset="0"/>
              </a:rPr>
              <a:t> 학습의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정확도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badi" panose="020B0604020202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badi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견고성을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badi" panose="020B0604020202020204" pitchFamily="34" charset="0"/>
              </a:rPr>
              <a:t>크게 </a:t>
            </a:r>
            <a:r>
              <a:rPr lang="ko-KR" altLang="en-US" dirty="0">
                <a:solidFill>
                  <a:srgbClr val="000000"/>
                </a:solidFill>
                <a:latin typeface="Abadi" panose="020B0604020202020204" pitchFamily="34" charset="0"/>
              </a:rPr>
              <a:t>개선했으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badi" panose="020B0604020202020204" pitchFamily="34" charset="0"/>
              </a:rPr>
              <a:t>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badi" panose="020B0604020202020204" pitchFamily="34" charset="0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Abadi" panose="020B0604020202020204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Abadi" panose="020B0604020202020204" pitchFamily="34" charset="0"/>
              </a:rPr>
              <a:t>MS-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badi" panose="020B0604020202020204" pitchFamily="34" charset="0"/>
              </a:rPr>
              <a:t>COCO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badi" panose="020B0604020202020204" pitchFamily="34" charset="0"/>
              </a:rPr>
              <a:t>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badi" panose="020B0604020202020204" pitchFamily="34" charset="0"/>
              </a:rPr>
              <a:t>PASCAL-VOC</a:t>
            </a:r>
            <a:r>
              <a:rPr lang="ko-KR" altLang="en-US" dirty="0">
                <a:solidFill>
                  <a:srgbClr val="000000"/>
                </a:solidFill>
                <a:latin typeface="Abadi" panose="020B0604020202020204" pitchFamily="34" charset="0"/>
              </a:rPr>
              <a:t>를 이용한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badi" panose="020B0604020202020204" pitchFamily="34" charset="0"/>
              </a:rPr>
              <a:t> 객체 탐지 분야에서도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성능을 개선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/>
              <a:t>학습을 통해 설계된 데이터 증강 규칙의 이점에도 불구하고</a:t>
            </a:r>
            <a:r>
              <a:rPr lang="en-US" altLang="ko-KR" dirty="0"/>
              <a:t>,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두 개의 개별 최적화 절차는 엄청난 규모의 추가적인 연산 뿐만 아니라 최적화 절차의 복잡도를 증가시킴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PBA(Population Based Augment), Fast </a:t>
            </a:r>
            <a:r>
              <a:rPr lang="en-US" altLang="ko-KR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AutoAugment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/>
              <a:t>는 더 효과적인 검색 방법에 대해서 발견했으나</a:t>
            </a:r>
            <a:r>
              <a:rPr lang="en-US" altLang="ko-KR" dirty="0"/>
              <a:t>, </a:t>
            </a:r>
            <a:r>
              <a:rPr lang="ko-KR" altLang="en-US" dirty="0"/>
              <a:t>여전히 기계 학습 모델을 학습하는데 있어 추가적인 계산 비용과 복잡도를 증가시키는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분리된 최적화 절차가 필요함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7E3520-CC3B-4BDC-98C8-A63165CC42D7}"/>
              </a:ext>
            </a:extLst>
          </p:cNvPr>
          <p:cNvGrpSpPr/>
          <p:nvPr/>
        </p:nvGrpSpPr>
        <p:grpSpPr>
          <a:xfrm>
            <a:off x="323272" y="3790938"/>
            <a:ext cx="3601796" cy="2625004"/>
            <a:chOff x="7315199" y="395424"/>
            <a:chExt cx="3601796" cy="2625004"/>
          </a:xfrm>
        </p:grpSpPr>
        <p:pic>
          <p:nvPicPr>
            <p:cNvPr id="6" name="Picture 4" descr="image">
              <a:extLst>
                <a:ext uri="{FF2B5EF4-FFF2-40B4-BE49-F238E27FC236}">
                  <a16:creationId xmlns:a16="http://schemas.microsoft.com/office/drawing/2014/main" id="{B8D49302-D413-4F6E-8246-1CE8955479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395424"/>
              <a:ext cx="3601794" cy="2348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C125C8-9ABC-4C44-BABF-FF621B8FD4C3}"/>
                </a:ext>
              </a:extLst>
            </p:cNvPr>
            <p:cNvSpPr txBox="1"/>
            <p:nvPr/>
          </p:nvSpPr>
          <p:spPr>
            <a:xfrm>
              <a:off x="7315199" y="2743429"/>
              <a:ext cx="36017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그림</a:t>
              </a:r>
              <a:r>
                <a:rPr lang="en-US" altLang="ko-KR" sz="1200" b="1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. 1 </a:t>
              </a:r>
              <a:r>
                <a:rPr lang="en-US" altLang="ko-KR" sz="120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AutoAugment</a:t>
              </a:r>
              <a:r>
                <a:rPr lang="ko-KR" altLang="en-US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의 데이터 증강 규칙 학습 방법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BAA201-AA06-456A-971C-E0B3E8F78700}"/>
              </a:ext>
            </a:extLst>
          </p:cNvPr>
          <p:cNvGrpSpPr/>
          <p:nvPr/>
        </p:nvGrpSpPr>
        <p:grpSpPr>
          <a:xfrm>
            <a:off x="3842123" y="3742968"/>
            <a:ext cx="4264647" cy="2720944"/>
            <a:chOff x="193980" y="3161395"/>
            <a:chExt cx="3692220" cy="1843653"/>
          </a:xfrm>
        </p:grpSpPr>
        <p:pic>
          <p:nvPicPr>
            <p:cNvPr id="9" name="Picture 8" descr="image">
              <a:extLst>
                <a:ext uri="{FF2B5EF4-FFF2-40B4-BE49-F238E27FC236}">
                  <a16:creationId xmlns:a16="http://schemas.microsoft.com/office/drawing/2014/main" id="{6A493E21-8A4A-4F4A-AF0E-29EFB5029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240" y="3161395"/>
              <a:ext cx="2577700" cy="1377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359C02-72C8-4CE7-AFE0-AF5E991B5777}"/>
                </a:ext>
              </a:extLst>
            </p:cNvPr>
            <p:cNvSpPr txBox="1"/>
            <p:nvPr/>
          </p:nvSpPr>
          <p:spPr>
            <a:xfrm>
              <a:off x="193980" y="4543383"/>
              <a:ext cx="3692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그림</a:t>
              </a:r>
              <a:r>
                <a:rPr lang="en-US" altLang="ko-KR" sz="1200" b="1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. 2</a:t>
              </a:r>
              <a:r>
                <a:rPr lang="en-US" altLang="ko-KR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Population Based Augmentation</a:t>
              </a:r>
              <a:r>
                <a:rPr lang="ko-KR" altLang="en-US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의 데이터 증강 규칙 학습 방법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3B465DE-35DC-42C1-B693-F642CFE36BAE}"/>
              </a:ext>
            </a:extLst>
          </p:cNvPr>
          <p:cNvGrpSpPr/>
          <p:nvPr/>
        </p:nvGrpSpPr>
        <p:grpSpPr>
          <a:xfrm>
            <a:off x="7762500" y="4074013"/>
            <a:ext cx="4384855" cy="2058854"/>
            <a:chOff x="7762500" y="4312445"/>
            <a:chExt cx="4384855" cy="205885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0C6968F-CDA1-4EBD-BAE7-A33C1791F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3902"/>
            <a:stretch/>
          </p:blipFill>
          <p:spPr>
            <a:xfrm>
              <a:off x="7762500" y="4312445"/>
              <a:ext cx="4384855" cy="154392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73BAE4-11CD-42BD-8031-76E0C600C9FD}"/>
                </a:ext>
              </a:extLst>
            </p:cNvPr>
            <p:cNvSpPr txBox="1"/>
            <p:nvPr/>
          </p:nvSpPr>
          <p:spPr>
            <a:xfrm>
              <a:off x="7889678" y="5909634"/>
              <a:ext cx="4130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표</a:t>
              </a:r>
              <a:r>
                <a:rPr lang="en-US" altLang="ko-KR" sz="1200" b="1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. 1</a:t>
              </a:r>
              <a:r>
                <a:rPr lang="en-US" altLang="ko-KR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데이터셋에 따른 가장 높은 성능을 기록한 실험의 결과</a:t>
              </a:r>
              <a:r>
                <a:rPr lang="en-US" altLang="ko-KR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</a:t>
              </a:r>
              <a:r>
                <a:rPr lang="en-US" altLang="ko-KR" sz="120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AutoAugment</a:t>
              </a:r>
              <a:r>
                <a:rPr lang="ko-KR" altLang="en-US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로 학습한 모델의 정확도와 학습시간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608CA60-5BB5-4F62-9EC1-6DBF72ED0A63}"/>
              </a:ext>
            </a:extLst>
          </p:cNvPr>
          <p:cNvSpPr txBox="1"/>
          <p:nvPr/>
        </p:nvSpPr>
        <p:spPr>
          <a:xfrm>
            <a:off x="323272" y="6366391"/>
            <a:ext cx="807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https://arxiv.org/pdf/1805.09501.pdf</a:t>
            </a:r>
          </a:p>
          <a:p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https://pod3275.github.io/paper/2019/07/13/FastAutoAugment.html</a:t>
            </a:r>
            <a:endParaRPr lang="ko-KR" altLang="en-US" sz="900" dirty="0">
              <a:solidFill>
                <a:schemeClr val="bg2">
                  <a:lumMod val="9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160F88-F14E-4A0E-9F2D-E6FF66BD1448}"/>
              </a:ext>
            </a:extLst>
          </p:cNvPr>
          <p:cNvSpPr/>
          <p:nvPr/>
        </p:nvSpPr>
        <p:spPr>
          <a:xfrm>
            <a:off x="323272" y="4693920"/>
            <a:ext cx="1520768" cy="6551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16ADC4-138D-41CE-A76C-6E7D171FFDAF}"/>
              </a:ext>
            </a:extLst>
          </p:cNvPr>
          <p:cNvSpPr/>
          <p:nvPr/>
        </p:nvSpPr>
        <p:spPr>
          <a:xfrm>
            <a:off x="2538446" y="4693920"/>
            <a:ext cx="1520768" cy="6551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1C92C9-DA85-4C1C-A8AC-061BF372FB94}"/>
              </a:ext>
            </a:extLst>
          </p:cNvPr>
          <p:cNvSpPr/>
          <p:nvPr/>
        </p:nvSpPr>
        <p:spPr>
          <a:xfrm>
            <a:off x="4453678" y="3746440"/>
            <a:ext cx="3030192" cy="9474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8172E8-40F9-4E45-A86D-6560EA071A1B}"/>
              </a:ext>
            </a:extLst>
          </p:cNvPr>
          <p:cNvSpPr/>
          <p:nvPr/>
        </p:nvSpPr>
        <p:spPr>
          <a:xfrm>
            <a:off x="4453678" y="4849162"/>
            <a:ext cx="3030192" cy="9474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09EC128A-A98B-45E6-851C-53AB53200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pPr/>
              <a:t>3</a:t>
            </a:fld>
            <a:r>
              <a:rPr lang="en-US" altLang="ko-KR"/>
              <a:t>/21</a:t>
            </a:r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349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116CA-F113-47F7-B61E-F9CD0843B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 (3/3)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9B922B-CF3C-4DDD-94FD-9E1C1B330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기존의 학습을 통한 데이터 증강 방법들은 </a:t>
            </a:r>
            <a:r>
              <a:rPr lang="en-US" altLang="ko-KR" dirty="0">
                <a:solidFill>
                  <a:srgbClr val="FF0000"/>
                </a:solidFill>
              </a:rPr>
              <a:t>small proxy task</a:t>
            </a:r>
            <a:r>
              <a:rPr lang="ko-KR" altLang="en-US" dirty="0"/>
              <a:t>에서 학습한 결과가 </a:t>
            </a:r>
            <a:r>
              <a:rPr lang="en-US" altLang="ko-KR" dirty="0">
                <a:solidFill>
                  <a:srgbClr val="FF0000"/>
                </a:solidFill>
              </a:rPr>
              <a:t>large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target task</a:t>
            </a:r>
            <a:r>
              <a:rPr lang="ko-KR" altLang="en-US" dirty="0">
                <a:solidFill>
                  <a:srgbClr val="FF0000"/>
                </a:solidFill>
              </a:rPr>
              <a:t>에서도 최적의 결과를 여준다 그대로 적용</a:t>
            </a:r>
            <a:r>
              <a:rPr lang="ko-KR" altLang="en-US" dirty="0"/>
              <a:t>될 수 있다는 것을 가정</a:t>
            </a:r>
            <a:endParaRPr lang="en-US" altLang="ko-KR" dirty="0"/>
          </a:p>
          <a:p>
            <a:pPr lvl="1"/>
            <a:r>
              <a:rPr lang="en-US" altLang="ko-KR" dirty="0"/>
              <a:t>proxy task</a:t>
            </a:r>
            <a:r>
              <a:rPr lang="ko-KR" altLang="en-US" dirty="0"/>
              <a:t>가 </a:t>
            </a:r>
            <a:r>
              <a:rPr lang="en-US" altLang="ko-KR" dirty="0"/>
              <a:t>large task</a:t>
            </a:r>
            <a:r>
              <a:rPr lang="ko-KR" altLang="en-US" dirty="0"/>
              <a:t>에 대한 증강 규칙에 대한 예측 결과를 제공하는 것에 대한 가정과 같음</a:t>
            </a:r>
            <a:endParaRPr lang="en-US" altLang="ko-KR" dirty="0"/>
          </a:p>
          <a:p>
            <a:pPr lvl="1"/>
            <a:r>
              <a:rPr lang="ko-KR" altLang="en-US" dirty="0"/>
              <a:t>전체 </a:t>
            </a:r>
            <a:r>
              <a:rPr lang="ko-KR" altLang="en-US" dirty="0">
                <a:solidFill>
                  <a:srgbClr val="FF0000"/>
                </a:solidFill>
              </a:rPr>
              <a:t>데이터의 일부</a:t>
            </a:r>
            <a:r>
              <a:rPr lang="ko-KR" altLang="en-US" dirty="0"/>
              <a:t>를 통해 학습한 증강 규칙을 </a:t>
            </a:r>
            <a:r>
              <a:rPr lang="ko-KR" altLang="en-US" dirty="0">
                <a:solidFill>
                  <a:srgbClr val="FF0000"/>
                </a:solidFill>
              </a:rPr>
              <a:t>전체 데이터</a:t>
            </a:r>
            <a:r>
              <a:rPr lang="ko-KR" altLang="en-US" dirty="0"/>
              <a:t>의 증강 규칙으로 사용했을 때 높은 성능을 보여줌 </a:t>
            </a:r>
            <a:r>
              <a:rPr lang="en-US" altLang="ko-KR" dirty="0"/>
              <a:t>(PBA)</a:t>
            </a:r>
          </a:p>
          <a:p>
            <a:r>
              <a:rPr lang="ko-KR" altLang="en-US" dirty="0"/>
              <a:t>본 논문의 저자들은</a:t>
            </a:r>
            <a:r>
              <a:rPr lang="en-US" altLang="ko-KR" dirty="0"/>
              <a:t> small proxy task</a:t>
            </a:r>
            <a:r>
              <a:rPr lang="ko-KR" altLang="en-US" dirty="0"/>
              <a:t>에서 학습한 결과가 </a:t>
            </a:r>
            <a:r>
              <a:rPr lang="en-US" altLang="ko-KR" dirty="0"/>
              <a:t>large</a:t>
            </a:r>
            <a:r>
              <a:rPr lang="ko-KR" altLang="en-US" dirty="0"/>
              <a:t> </a:t>
            </a:r>
            <a:r>
              <a:rPr lang="en-US" altLang="ko-KR" dirty="0"/>
              <a:t>target task</a:t>
            </a:r>
            <a:r>
              <a:rPr lang="ko-KR" altLang="en-US" dirty="0"/>
              <a:t>에서도 최적의 결과를 보여준다는 </a:t>
            </a:r>
            <a:r>
              <a:rPr lang="ko-KR" altLang="en-US" dirty="0">
                <a:solidFill>
                  <a:srgbClr val="FF0000"/>
                </a:solidFill>
              </a:rPr>
              <a:t>가정에 대해 실험적 결과를 통해 반박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데이터 증강의 </a:t>
            </a:r>
            <a:r>
              <a:rPr lang="ko-KR" altLang="en-US" dirty="0">
                <a:solidFill>
                  <a:srgbClr val="FF0000"/>
                </a:solidFill>
              </a:rPr>
              <a:t>강도가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모델과 데이터셋의 크기에 크게 의존</a:t>
            </a:r>
            <a:r>
              <a:rPr lang="ko-KR" altLang="en-US" dirty="0"/>
              <a:t>하기 때문에</a:t>
            </a:r>
            <a:r>
              <a:rPr lang="en-US" altLang="ko-KR" dirty="0"/>
              <a:t> proxy task</a:t>
            </a:r>
            <a:r>
              <a:rPr lang="ko-KR" altLang="en-US" dirty="0"/>
              <a:t>의 결과가 최선이 아닌 차선이라는 것을 보임</a:t>
            </a:r>
            <a:endParaRPr lang="en-US" altLang="ko-KR" dirty="0"/>
          </a:p>
          <a:p>
            <a:pPr lvl="1"/>
            <a:r>
              <a:rPr lang="en-US" altLang="ko-KR" dirty="0"/>
              <a:t>proxy</a:t>
            </a:r>
            <a:r>
              <a:rPr lang="ko-KR" altLang="en-US" dirty="0"/>
              <a:t> </a:t>
            </a:r>
            <a:r>
              <a:rPr lang="en-US" altLang="ko-KR" dirty="0"/>
              <a:t>task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FF0000"/>
                </a:solidFill>
              </a:rPr>
              <a:t>분리된 검색 과정을 제거</a:t>
            </a:r>
            <a:r>
              <a:rPr lang="ko-KR" altLang="en-US" dirty="0"/>
              <a:t>할 수 있는 경우 </a:t>
            </a:r>
            <a:r>
              <a:rPr lang="ko-KR" altLang="en-US" dirty="0">
                <a:solidFill>
                  <a:srgbClr val="FF0000"/>
                </a:solidFill>
              </a:rPr>
              <a:t>데이터 증강 성능이 개선될 수 있음을 시사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983A92-9F2C-48DB-B841-2BB50912C0E0}"/>
              </a:ext>
            </a:extLst>
          </p:cNvPr>
          <p:cNvSpPr txBox="1"/>
          <p:nvPr/>
        </p:nvSpPr>
        <p:spPr>
          <a:xfrm>
            <a:off x="323272" y="6439538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https://bair.berkeley.edu/blog/2019/06/07/data_aug/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01FFFA-646D-4D44-B218-90D65512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pPr/>
              <a:t>4</a:t>
            </a:fld>
            <a:r>
              <a:rPr lang="en-US" altLang="ko-KR"/>
              <a:t>/21</a:t>
            </a:r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3528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199D1-ED36-400D-A766-12884E6A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Related Work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760F29-0FE2-411D-A2ED-0ADB2A5D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증강은 심층 신경망을 이용한 컴퓨터비전 분야의 모델 학습에 중요한 역할을 수행</a:t>
            </a:r>
            <a:endParaRPr lang="en-US" altLang="ko-KR" dirty="0"/>
          </a:p>
          <a:p>
            <a:pPr lvl="1"/>
            <a:r>
              <a:rPr lang="ko-KR" altLang="en-US" dirty="0"/>
              <a:t>자연 영상에서 </a:t>
            </a:r>
            <a:r>
              <a:rPr lang="en-US" altLang="ko-KR" dirty="0"/>
              <a:t>horizontal flips,</a:t>
            </a:r>
            <a:r>
              <a:rPr lang="ko-KR" altLang="en-US" dirty="0"/>
              <a:t> </a:t>
            </a:r>
            <a:r>
              <a:rPr lang="en-US" altLang="ko-KR" dirty="0"/>
              <a:t>random cropping</a:t>
            </a:r>
            <a:r>
              <a:rPr lang="ko-KR" altLang="en-US" dirty="0"/>
              <a:t>과 </a:t>
            </a:r>
            <a:r>
              <a:rPr lang="en-US" altLang="ko-KR" dirty="0"/>
              <a:t>translations</a:t>
            </a:r>
            <a:r>
              <a:rPr lang="ko-KR" altLang="en-US" dirty="0"/>
              <a:t>는 분류와 객체 탐지에서 일반적으로 사용</a:t>
            </a:r>
            <a:endParaRPr lang="en-US" altLang="ko-KR" dirty="0"/>
          </a:p>
          <a:p>
            <a:r>
              <a:rPr lang="en-US" altLang="ko-KR" dirty="0"/>
              <a:t>MNIST</a:t>
            </a:r>
            <a:r>
              <a:rPr lang="ko-KR" altLang="en-US" dirty="0"/>
              <a:t>에서 </a:t>
            </a:r>
            <a:r>
              <a:rPr lang="en-US" altLang="ko-KR" dirty="0"/>
              <a:t>elastic distortions across scale, position, and orientation</a:t>
            </a:r>
            <a:r>
              <a:rPr lang="ko-KR" altLang="en-US" dirty="0"/>
              <a:t>은 좋은 결과를 보임</a:t>
            </a:r>
            <a:endParaRPr lang="en-US" altLang="ko-KR" dirty="0"/>
          </a:p>
          <a:p>
            <a:pPr lvl="1"/>
            <a:r>
              <a:rPr lang="ko-KR" altLang="en-US" dirty="0"/>
              <a:t>데이터 증강 방법은 다양하며</a:t>
            </a:r>
            <a:r>
              <a:rPr lang="en-US" altLang="ko-KR" dirty="0"/>
              <a:t>,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도메인에 따라서 데이터 증강 전략이 달라져야 함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D4121-4AC2-44FF-B256-DF092C1007DF}"/>
              </a:ext>
            </a:extLst>
          </p:cNvPr>
          <p:cNvSpPr txBox="1"/>
          <p:nvPr/>
        </p:nvSpPr>
        <p:spPr>
          <a:xfrm>
            <a:off x="323272" y="6123709"/>
            <a:ext cx="93842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https://pod3275.github.io/paper/2019/07/13/FastAutoAugment.html</a:t>
            </a:r>
            <a:endParaRPr lang="en-US" altLang="ko-KR" sz="1000" dirty="0">
              <a:solidFill>
                <a:schemeClr val="bg1">
                  <a:lumMod val="7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https://bair.berkeley.edu/blog/2019/06/07/data_aug/</a:t>
            </a:r>
          </a:p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https://www.researchgate.net/figure/Randomised-label-preserving-elastic-distortions_fig2_319151380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1B121B2-058C-42BE-AD0F-458791CDE8BE}"/>
              </a:ext>
            </a:extLst>
          </p:cNvPr>
          <p:cNvGrpSpPr/>
          <p:nvPr/>
        </p:nvGrpSpPr>
        <p:grpSpPr>
          <a:xfrm>
            <a:off x="272714" y="3434700"/>
            <a:ext cx="6807964" cy="2279458"/>
            <a:chOff x="298273" y="3385058"/>
            <a:chExt cx="6807964" cy="227945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FDD963F-0612-46E8-9D23-C5373BE07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3121"/>
            <a:stretch/>
          </p:blipFill>
          <p:spPr>
            <a:xfrm>
              <a:off x="298286" y="3385058"/>
              <a:ext cx="6807939" cy="181779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CFAF84-6108-4004-90B4-7EB72CAD9FAD}"/>
                </a:ext>
              </a:extLst>
            </p:cNvPr>
            <p:cNvSpPr txBox="1"/>
            <p:nvPr/>
          </p:nvSpPr>
          <p:spPr>
            <a:xfrm>
              <a:off x="298273" y="5202851"/>
              <a:ext cx="6807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그림</a:t>
              </a:r>
              <a:r>
                <a:rPr lang="en-US" altLang="ko-KR" sz="1200" b="1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. 1</a:t>
              </a:r>
              <a:r>
                <a:rPr lang="en-US" altLang="ko-KR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숫자 </a:t>
              </a:r>
              <a:r>
                <a:rPr lang="en-US" altLang="ko-KR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3</a:t>
              </a:r>
              <a:r>
                <a:rPr lang="ko-KR" altLang="en-US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이 표현된 원본 그림</a:t>
              </a:r>
              <a:r>
                <a:rPr lang="en-US" altLang="ko-KR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(Original)</a:t>
              </a:r>
              <a:r>
                <a:rPr lang="ko-KR" altLang="en-US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과 기본적인 증강 방법이 적용된 그림</a:t>
              </a:r>
              <a:r>
                <a:rPr lang="en-US" altLang="ko-KR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(Horizontal Flip, Pad and Crop, Rotate)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559DECF-2926-46EB-A1E7-24EC9037951B}"/>
              </a:ext>
            </a:extLst>
          </p:cNvPr>
          <p:cNvGrpSpPr/>
          <p:nvPr/>
        </p:nvGrpSpPr>
        <p:grpSpPr>
          <a:xfrm>
            <a:off x="7080666" y="3025149"/>
            <a:ext cx="4993376" cy="3098560"/>
            <a:chOff x="7242291" y="2889152"/>
            <a:chExt cx="4993376" cy="3098560"/>
          </a:xfrm>
        </p:grpSpPr>
        <p:pic>
          <p:nvPicPr>
            <p:cNvPr id="1026" name="Picture 2" descr="Randomised, label-preserving elastic distortions.">
              <a:extLst>
                <a:ext uri="{FF2B5EF4-FFF2-40B4-BE49-F238E27FC236}">
                  <a16:creationId xmlns:a16="http://schemas.microsoft.com/office/drawing/2014/main" id="{0E63ACC2-1B65-4B6D-A065-862A610CA2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7863" y="2889152"/>
              <a:ext cx="4762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95EF3D-6047-4C8F-8364-4E9B933BAB98}"/>
                </a:ext>
              </a:extLst>
            </p:cNvPr>
            <p:cNvSpPr txBox="1"/>
            <p:nvPr/>
          </p:nvSpPr>
          <p:spPr>
            <a:xfrm>
              <a:off x="7242291" y="5710713"/>
              <a:ext cx="4993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그림</a:t>
              </a:r>
              <a:r>
                <a:rPr lang="en-US" altLang="ko-KR" sz="1200" b="1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. 2</a:t>
              </a:r>
              <a:r>
                <a:rPr lang="en-US" altLang="ko-KR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숫자 </a:t>
              </a:r>
              <a:r>
                <a:rPr lang="en-US" altLang="ko-KR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8</a:t>
              </a:r>
              <a:r>
                <a:rPr lang="ko-KR" altLang="en-US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이 표현된 원본 그림</a:t>
              </a:r>
              <a:r>
                <a:rPr lang="en-US" altLang="ko-KR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</a:t>
              </a:r>
              <a:r>
                <a:rPr lang="ko-KR" altLang="en-US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좌</a:t>
              </a:r>
              <a:r>
                <a:rPr lang="en-US" altLang="ko-KR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</a:t>
              </a:r>
              <a:r>
                <a:rPr lang="ko-KR" altLang="en-US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과 </a:t>
              </a:r>
              <a:r>
                <a:rPr lang="en-US" altLang="ko-KR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elastic distortion</a:t>
              </a:r>
              <a:r>
                <a:rPr lang="ko-KR" altLang="en-US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이 적용된 그림</a:t>
              </a:r>
              <a:r>
                <a:rPr lang="en-US" altLang="ko-KR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</a:t>
              </a:r>
              <a:r>
                <a:rPr lang="ko-KR" altLang="en-US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우</a:t>
              </a:r>
              <a:r>
                <a:rPr lang="en-US" altLang="ko-KR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</a:t>
              </a: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793013F-5B5A-47FD-99B3-7756132C7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pPr/>
              <a:t>5</a:t>
            </a:fld>
            <a:r>
              <a:rPr lang="en-US" altLang="ko-KR"/>
              <a:t>/21</a:t>
            </a:r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279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83D8D-0FA0-43A2-A30C-93516C59A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Related Work 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9D8D37-D1FF-43ED-AD9A-AD1A18264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기존 연구들은 서로 다른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Transformation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들을 결합하기 위한 최적의 전략을 찾는 것에 집중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 err="1"/>
              <a:t>AutoAugment</a:t>
            </a:r>
            <a:r>
              <a:rPr lang="ko-KR" altLang="en-US" dirty="0"/>
              <a:t>는 </a:t>
            </a:r>
            <a:r>
              <a:rPr lang="en-US" altLang="ko-KR" dirty="0"/>
              <a:t>RNN</a:t>
            </a:r>
            <a:r>
              <a:rPr lang="ko-KR" altLang="en-US" dirty="0"/>
              <a:t> 모델을 통해 데이터로부터 데이터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증강 규칙</a:t>
            </a:r>
            <a:r>
              <a:rPr lang="ko-KR" altLang="en-US" dirty="0"/>
              <a:t>을 학습함</a:t>
            </a:r>
            <a:endParaRPr lang="en-US" altLang="ko-KR" dirty="0"/>
          </a:p>
          <a:p>
            <a:pPr lvl="1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Transformation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순서 뿐만 아니라 적용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probability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magnitude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선택</a:t>
            </a:r>
            <a:endParaRPr lang="en-US" altLang="ko-KR" dirty="0"/>
          </a:p>
          <a:p>
            <a:r>
              <a:rPr lang="en-US" altLang="ko-KR" dirty="0" err="1"/>
              <a:t>AutoAugment</a:t>
            </a:r>
            <a:r>
              <a:rPr lang="ko-KR" altLang="en-US" dirty="0"/>
              <a:t>에서 규칙의 적용은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여러 단계의 확률 계층</a:t>
            </a:r>
            <a:r>
              <a:rPr lang="ko-KR" altLang="en-US" dirty="0"/>
              <a:t>으로 구성함</a:t>
            </a:r>
            <a:endParaRPr lang="en-US" altLang="ko-KR" dirty="0"/>
          </a:p>
          <a:p>
            <a:pPr lvl="1"/>
            <a:r>
              <a:rPr lang="ko-KR" altLang="en-US" dirty="0"/>
              <a:t>모든 미니배치의 모든 이미지에 대해서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sub-policy</a:t>
            </a:r>
            <a:r>
              <a:rPr lang="ko-KR" altLang="en-US" dirty="0"/>
              <a:t>는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균일 확률</a:t>
            </a:r>
            <a:r>
              <a:rPr lang="ko-KR" altLang="en-US" dirty="0"/>
              <a:t>로 선택됨</a:t>
            </a:r>
            <a:endParaRPr lang="en-US" altLang="ko-KR" dirty="0"/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sub-policy</a:t>
            </a:r>
            <a:r>
              <a:rPr lang="ko-KR" altLang="en-US" dirty="0"/>
              <a:t>안의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Transformation</a:t>
            </a:r>
            <a:r>
              <a:rPr lang="ko-KR" altLang="en-US" dirty="0"/>
              <a:t>들은 각각의 적용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확률과 강도</a:t>
            </a:r>
            <a:r>
              <a:rPr lang="ko-KR" altLang="en-US" dirty="0"/>
              <a:t>를 갖음</a:t>
            </a:r>
            <a:endParaRPr lang="en-US" altLang="ko-KR" dirty="0"/>
          </a:p>
          <a:p>
            <a:pPr lvl="1"/>
            <a:r>
              <a:rPr lang="ko-KR" altLang="en-US" dirty="0"/>
              <a:t>일부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Transformation</a:t>
            </a:r>
            <a:r>
              <a:rPr lang="ko-KR" altLang="en-US" dirty="0"/>
              <a:t>들은 방향에 대한 확률을 갖음</a:t>
            </a:r>
            <a:endParaRPr lang="en-US" altLang="ko-KR" dirty="0"/>
          </a:p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Transformation</a:t>
            </a:r>
            <a:r>
              <a:rPr lang="ko-KR" altLang="en-US" dirty="0"/>
              <a:t>은 적용될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probability</a:t>
            </a:r>
            <a:r>
              <a:rPr lang="ko-KR" altLang="en-US" dirty="0"/>
              <a:t>과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magnitude</a:t>
            </a:r>
            <a:r>
              <a:rPr lang="ko-KR" altLang="en-US" dirty="0"/>
              <a:t>에 대한 </a:t>
            </a:r>
            <a:br>
              <a:rPr lang="en-US" altLang="ko-KR" dirty="0"/>
            </a:br>
            <a:r>
              <a:rPr lang="en-US" altLang="ko-KR" dirty="0"/>
              <a:t>parameter</a:t>
            </a:r>
            <a:r>
              <a:rPr lang="ko-KR" altLang="en-US" dirty="0"/>
              <a:t>를 가짐</a:t>
            </a:r>
            <a:endParaRPr lang="en-US" altLang="ko-KR" dirty="0"/>
          </a:p>
          <a:p>
            <a:pPr lvl="1"/>
            <a:r>
              <a:rPr lang="en-US" altLang="ko-KR" dirty="0"/>
              <a:t>0.1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probability</a:t>
            </a:r>
            <a:r>
              <a:rPr lang="en-US" altLang="ko-KR" dirty="0"/>
              <a:t>(</a:t>
            </a:r>
            <a:r>
              <a:rPr lang="ko-KR" altLang="en-US" dirty="0"/>
              <a:t>확률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7 = 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magnitude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강도</a:t>
            </a:r>
            <a:r>
              <a:rPr lang="en-US" altLang="ko-K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1E7413-5E46-4C15-B9D9-590CF5B79C10}"/>
              </a:ext>
            </a:extLst>
          </p:cNvPr>
          <p:cNvSpPr txBox="1"/>
          <p:nvPr/>
        </p:nvSpPr>
        <p:spPr>
          <a:xfrm>
            <a:off x="238452" y="6432010"/>
            <a:ext cx="521604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https://github.com/4uiiurz1/pytorch-auto-augment/blob/master/auto_augment.py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C7C2B5D-8A33-45BF-B728-98222A0A0B8E}"/>
              </a:ext>
            </a:extLst>
          </p:cNvPr>
          <p:cNvGrpSpPr/>
          <p:nvPr/>
        </p:nvGrpSpPr>
        <p:grpSpPr>
          <a:xfrm>
            <a:off x="7065818" y="2597727"/>
            <a:ext cx="5126182" cy="3597689"/>
            <a:chOff x="7065818" y="2597727"/>
            <a:chExt cx="5126182" cy="359768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6A0A422-D9B5-4EFB-B168-6458D8690F00}"/>
                </a:ext>
              </a:extLst>
            </p:cNvPr>
            <p:cNvGrpSpPr/>
            <p:nvPr/>
          </p:nvGrpSpPr>
          <p:grpSpPr>
            <a:xfrm>
              <a:off x="7065818" y="2597727"/>
              <a:ext cx="5126182" cy="3597689"/>
              <a:chOff x="7411708" y="2685249"/>
              <a:chExt cx="4780292" cy="351016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BE49513-55FD-4D21-8BEF-B1EABF4B8E27}"/>
                  </a:ext>
                </a:extLst>
              </p:cNvPr>
              <p:cNvGrpSpPr/>
              <p:nvPr/>
            </p:nvGrpSpPr>
            <p:grpSpPr>
              <a:xfrm>
                <a:off x="7411708" y="2685249"/>
                <a:ext cx="4780292" cy="3510167"/>
                <a:chOff x="7411708" y="2685249"/>
                <a:chExt cx="4780292" cy="3510167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80932DF7-B9A3-4D79-8939-24F3AB5C48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11708" y="2685249"/>
                  <a:ext cx="4780292" cy="3007430"/>
                </a:xfrm>
                <a:prstGeom prst="rect">
                  <a:avLst/>
                </a:prstGeom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D8317B0-9B7E-4527-969C-FBDD06F855F3}"/>
                    </a:ext>
                  </a:extLst>
                </p:cNvPr>
                <p:cNvSpPr txBox="1"/>
                <p:nvPr/>
              </p:nvSpPr>
              <p:spPr>
                <a:xfrm>
                  <a:off x="7411708" y="5733751"/>
                  <a:ext cx="478029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b="1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그림</a:t>
                  </a:r>
                  <a:r>
                    <a:rPr lang="en-US" altLang="ko-KR" sz="1200" b="1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. 1</a:t>
                  </a:r>
                  <a:r>
                    <a:rPr lang="en-US" altLang="ko-KR" sz="1200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 </a:t>
                  </a:r>
                  <a:r>
                    <a:rPr lang="ko-KR" altLang="en-US" sz="1200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데이터 증강에 사용되는 </a:t>
                  </a:r>
                  <a:r>
                    <a:rPr lang="en-US" altLang="ko-KR" sz="1200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sub-policy</a:t>
                  </a:r>
                  <a:r>
                    <a:rPr lang="ko-KR" altLang="en-US" sz="1200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와 </a:t>
                  </a:r>
                  <a:r>
                    <a:rPr lang="en-US" altLang="ko-KR" sz="1200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operation </a:t>
                  </a:r>
                  <a:r>
                    <a:rPr lang="ko-KR" altLang="en-US" sz="1200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그리고 각 </a:t>
                  </a:r>
                  <a:r>
                    <a:rPr lang="en-US" altLang="ko-KR" sz="1200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operation</a:t>
                  </a:r>
                  <a:r>
                    <a:rPr lang="ko-KR" altLang="en-US" sz="1200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들의 확률과 강도</a:t>
                  </a:r>
                </a:p>
              </p:txBody>
            </p:sp>
          </p:grp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F5A7356-4B92-47E4-B47D-04C55BAA628E}"/>
                  </a:ext>
                </a:extLst>
              </p:cNvPr>
              <p:cNvSpPr/>
              <p:nvPr/>
            </p:nvSpPr>
            <p:spPr>
              <a:xfrm>
                <a:off x="8652187" y="2864199"/>
                <a:ext cx="2960693" cy="2625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CF7254C-A819-4A2B-8FF6-091F61E70324}"/>
                </a:ext>
              </a:extLst>
            </p:cNvPr>
            <p:cNvSpPr/>
            <p:nvPr/>
          </p:nvSpPr>
          <p:spPr>
            <a:xfrm>
              <a:off x="9269730" y="2795587"/>
              <a:ext cx="339090" cy="240191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B55A4E-54C8-4735-BB3F-19F9A9CDE667}"/>
                </a:ext>
              </a:extLst>
            </p:cNvPr>
            <p:cNvSpPr/>
            <p:nvPr/>
          </p:nvSpPr>
          <p:spPr>
            <a:xfrm>
              <a:off x="9636805" y="2795586"/>
              <a:ext cx="234905" cy="24019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392E8C3-9B1C-457D-AE95-4A04D20F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pPr/>
              <a:t>6</a:t>
            </a:fld>
            <a:r>
              <a:rPr lang="en-US" altLang="ko-KR"/>
              <a:t>/21</a:t>
            </a:r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609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8253-C320-4A37-8593-A6937766C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Related Work 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74A15-1AC2-4D45-BEDB-65CAB7732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272" y="960582"/>
            <a:ext cx="11545453" cy="5163127"/>
          </a:xfrm>
        </p:spPr>
        <p:txBody>
          <a:bodyPr/>
          <a:lstStyle/>
          <a:p>
            <a:r>
              <a:rPr lang="ko-KR" altLang="en-US" dirty="0"/>
              <a:t>확률의 계층은 통해 모델이 훈련되는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표현의 다양성을 증가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데이터셋을 통한 일반화 성능을 크게 향상시킴</a:t>
            </a:r>
            <a:endParaRPr lang="en-US" altLang="ko-KR" dirty="0"/>
          </a:p>
          <a:p>
            <a:r>
              <a:rPr lang="en-US" altLang="ko-KR" dirty="0"/>
              <a:t>PBA</a:t>
            </a:r>
            <a:r>
              <a:rPr lang="ko-KR" altLang="en-US" dirty="0"/>
              <a:t>와</a:t>
            </a:r>
            <a:r>
              <a:rPr lang="en-US" altLang="ko-KR" dirty="0"/>
              <a:t> Fast </a:t>
            </a:r>
            <a:r>
              <a:rPr lang="en-US" altLang="ko-KR" dirty="0" err="1"/>
              <a:t>AutoAugment</a:t>
            </a:r>
            <a:r>
              <a:rPr lang="ko-KR" altLang="en-US" dirty="0"/>
              <a:t>는 기존 방법의 검색 공간과 더 효율적인 규칙을 찾기 위해 향상된 최적화 알고리즘을 제안</a:t>
            </a:r>
            <a:endParaRPr lang="en-US" altLang="ko-KR" dirty="0"/>
          </a:p>
          <a:p>
            <a:pPr lvl="1"/>
            <a:r>
              <a:rPr lang="ko-KR" altLang="en-US" dirty="0"/>
              <a:t>규칙 탐색에 걸리는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시간이 크게 단축</a:t>
            </a:r>
            <a:r>
              <a:rPr lang="ko-KR" altLang="en-US" dirty="0"/>
              <a:t>되었지만</a:t>
            </a:r>
            <a:r>
              <a:rPr lang="en-US" altLang="ko-KR" dirty="0"/>
              <a:t>, </a:t>
            </a:r>
            <a:r>
              <a:rPr lang="ko-KR" altLang="en-US" dirty="0"/>
              <a:t>탐색 과정이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별도의 검색 단계에서 구현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2"/>
            <a:r>
              <a:rPr lang="ko-KR" altLang="en-US" dirty="0"/>
              <a:t>별도의 검색 과정이 갖는 단점이 남아있음</a:t>
            </a:r>
            <a:endParaRPr lang="en-US" altLang="ko-KR" dirty="0"/>
          </a:p>
          <a:p>
            <a:pPr lvl="3"/>
            <a:r>
              <a:rPr lang="ko-KR" altLang="en-US" dirty="0"/>
              <a:t>추가적인 연산 필요</a:t>
            </a:r>
            <a:r>
              <a:rPr lang="en-US" altLang="ko-KR" dirty="0"/>
              <a:t>, </a:t>
            </a:r>
            <a:r>
              <a:rPr lang="ko-KR" altLang="en-US" dirty="0"/>
              <a:t>다른 애플리케이션과 도메인에 적용하기 어려움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B137F-A18C-43E9-98FB-3A9B16F23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pPr/>
              <a:t>7</a:t>
            </a:fld>
            <a:r>
              <a:rPr lang="en-US" altLang="ko-KR"/>
              <a:t>/21</a:t>
            </a:r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411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41B4B-01FB-4CE1-89FC-5B464441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RandAugment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07B1E6-84F8-43E8-A36B-4E4B7E8F5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RandAugment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FF0000"/>
                </a:solidFill>
              </a:rPr>
              <a:t>분리된 탐색 과정</a:t>
            </a:r>
            <a:r>
              <a:rPr lang="ko-KR" altLang="en-US" dirty="0"/>
              <a:t>의 필요성을 </a:t>
            </a:r>
            <a:r>
              <a:rPr lang="ko-KR" altLang="en-US" dirty="0">
                <a:solidFill>
                  <a:srgbClr val="FF0000"/>
                </a:solidFill>
              </a:rPr>
              <a:t>제거하는 것을 목표</a:t>
            </a:r>
            <a:endParaRPr lang="en-US" altLang="ko-KR" dirty="0"/>
          </a:p>
          <a:p>
            <a:pPr lvl="1"/>
            <a:r>
              <a:rPr lang="ko-KR" altLang="en-US" dirty="0"/>
              <a:t>분리된 탐색 과정은 학습을 매우 복잡하게 만들고</a:t>
            </a:r>
            <a:r>
              <a:rPr lang="en-US" altLang="ko-KR" dirty="0"/>
              <a:t> </a:t>
            </a:r>
            <a:r>
              <a:rPr lang="ko-KR" altLang="en-US" dirty="0"/>
              <a:t>계산 복잡도를 증가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특히</a:t>
            </a:r>
            <a:r>
              <a:rPr lang="en-US" altLang="ko-KR" dirty="0">
                <a:solidFill>
                  <a:srgbClr val="FF0000"/>
                </a:solidFill>
              </a:rPr>
              <a:t>, proxy task</a:t>
            </a:r>
            <a:r>
              <a:rPr lang="ko-KR" altLang="en-US" dirty="0">
                <a:solidFill>
                  <a:srgbClr val="FF0000"/>
                </a:solidFill>
              </a:rPr>
              <a:t>에서 얻은 결과는 </a:t>
            </a:r>
            <a:r>
              <a:rPr lang="en-US" altLang="ko-KR" dirty="0">
                <a:solidFill>
                  <a:srgbClr val="FF0000"/>
                </a:solidFill>
              </a:rPr>
              <a:t>sub-optimal</a:t>
            </a:r>
            <a:r>
              <a:rPr lang="ko-KR" altLang="en-US" dirty="0">
                <a:solidFill>
                  <a:srgbClr val="FF0000"/>
                </a:solidFill>
              </a:rPr>
              <a:t>의 결과</a:t>
            </a:r>
            <a:endParaRPr lang="en-US" altLang="ko-KR" dirty="0"/>
          </a:p>
          <a:p>
            <a:r>
              <a:rPr lang="ko-KR" altLang="en-US" dirty="0"/>
              <a:t>분리된 탐색 과정을 제거하기 위해서</a:t>
            </a:r>
            <a:r>
              <a:rPr lang="en-US" altLang="ko-KR" dirty="0"/>
              <a:t>, </a:t>
            </a:r>
            <a:r>
              <a:rPr lang="ko-KR" altLang="en-US" dirty="0"/>
              <a:t>저자들은 데이터 증강에 사용되는 </a:t>
            </a:r>
            <a:r>
              <a:rPr lang="en-US" altLang="ko-KR" dirty="0">
                <a:solidFill>
                  <a:srgbClr val="FF0000"/>
                </a:solidFill>
              </a:rPr>
              <a:t>parameter</a:t>
            </a:r>
            <a:r>
              <a:rPr lang="ko-KR" altLang="en-US" dirty="0">
                <a:solidFill>
                  <a:srgbClr val="FF0000"/>
                </a:solidFill>
              </a:rPr>
              <a:t>들을 모델 학습을 위한 </a:t>
            </a:r>
            <a:r>
              <a:rPr lang="en-US" altLang="ko-KR" dirty="0">
                <a:solidFill>
                  <a:srgbClr val="FF0000"/>
                </a:solidFill>
              </a:rPr>
              <a:t>parameter</a:t>
            </a:r>
            <a:r>
              <a:rPr lang="ko-KR" altLang="en-US" dirty="0">
                <a:solidFill>
                  <a:srgbClr val="FF0000"/>
                </a:solidFill>
              </a:rPr>
              <a:t>로 전환</a:t>
            </a:r>
            <a:endParaRPr lang="en-US" altLang="ko-KR" dirty="0"/>
          </a:p>
          <a:p>
            <a:pPr lvl="1"/>
            <a:r>
              <a:rPr lang="ko-KR" altLang="en-US" dirty="0"/>
              <a:t>이전의 학습을 통한 데이터 증강 방법들은 </a:t>
            </a:r>
            <a:r>
              <a:rPr lang="en-US" altLang="ko-KR" dirty="0"/>
              <a:t>30</a:t>
            </a:r>
            <a:r>
              <a:rPr lang="ko-KR" altLang="en-US" dirty="0"/>
              <a:t>개 이상의 </a:t>
            </a:r>
            <a:r>
              <a:rPr lang="en-US" altLang="ko-KR" dirty="0"/>
              <a:t>parameter</a:t>
            </a:r>
            <a:r>
              <a:rPr lang="ko-KR" altLang="en-US" dirty="0"/>
              <a:t>를 가지고 있으며</a:t>
            </a:r>
            <a:r>
              <a:rPr lang="en-US" altLang="ko-KR" dirty="0"/>
              <a:t>, </a:t>
            </a:r>
            <a:r>
              <a:rPr lang="ko-KR" altLang="en-US" dirty="0"/>
              <a:t>저자들은 데이터 증강에 사용되는 </a:t>
            </a:r>
            <a:r>
              <a:rPr lang="en-US" altLang="ko-KR" dirty="0">
                <a:solidFill>
                  <a:srgbClr val="FF0000"/>
                </a:solidFill>
              </a:rPr>
              <a:t>parameter</a:t>
            </a:r>
            <a:r>
              <a:rPr lang="ko-KR" altLang="en-US" dirty="0">
                <a:solidFill>
                  <a:srgbClr val="FF0000"/>
                </a:solidFill>
              </a:rPr>
              <a:t>의 수를 줄이는 것에 집중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Transformation</a:t>
            </a:r>
            <a:r>
              <a:rPr lang="ko-KR" altLang="en-US" dirty="0"/>
              <a:t>에서 사용되는 </a:t>
            </a:r>
            <a:r>
              <a:rPr lang="en-US" altLang="ko-KR" dirty="0">
                <a:solidFill>
                  <a:srgbClr val="FF0000"/>
                </a:solidFill>
              </a:rPr>
              <a:t>probability</a:t>
            </a:r>
            <a:r>
              <a:rPr lang="ko-KR" altLang="en-US" dirty="0"/>
              <a:t>와 </a:t>
            </a:r>
            <a:r>
              <a:rPr lang="en-US" altLang="ko-KR" dirty="0">
                <a:solidFill>
                  <a:srgbClr val="FF0000"/>
                </a:solidFill>
              </a:rPr>
              <a:t>magnitude</a:t>
            </a:r>
            <a:r>
              <a:rPr lang="ko-KR" altLang="en-US" dirty="0"/>
              <a:t>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사용되는 </a:t>
            </a:r>
            <a:r>
              <a:rPr lang="en-US" altLang="ko-KR" dirty="0"/>
              <a:t>parameter</a:t>
            </a:r>
            <a:r>
              <a:rPr lang="ko-KR" altLang="en-US" dirty="0"/>
              <a:t>를 줄임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02B924-6888-4952-BD62-39103A4D1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CEFD-78CD-4FFB-93EC-DA51A7E69B9D}" type="slidenum">
              <a:rPr lang="ko-KR" altLang="en-US" smtClean="0"/>
              <a:pPr/>
              <a:t>8</a:t>
            </a:fld>
            <a:r>
              <a:rPr lang="en-US" altLang="ko-KR"/>
              <a:t>/21</a:t>
            </a:r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595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9304</TotalTime>
  <Words>2025</Words>
  <Application>Microsoft Office PowerPoint</Application>
  <PresentationFormat>와이드스크린</PresentationFormat>
  <Paragraphs>198</Paragraphs>
  <Slides>23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맑은 고딕</vt:lpstr>
      <vt:lpstr>Abadi</vt:lpstr>
      <vt:lpstr>KoPubWorld돋움체 Light</vt:lpstr>
      <vt:lpstr>KoPubWorld돋움체 Bold</vt:lpstr>
      <vt:lpstr>Arial</vt:lpstr>
      <vt:lpstr>Cambria Math</vt:lpstr>
      <vt:lpstr>Office 테마</vt:lpstr>
      <vt:lpstr>RandAugment: Practical automated data augmentation with a reduced search space</vt:lpstr>
      <vt:lpstr>Index </vt:lpstr>
      <vt:lpstr>Introduction (1/3)</vt:lpstr>
      <vt:lpstr>Introduction (2/3)</vt:lpstr>
      <vt:lpstr>Introduction (3/3)</vt:lpstr>
      <vt:lpstr>Related Work</vt:lpstr>
      <vt:lpstr>Related Work (계속)</vt:lpstr>
      <vt:lpstr>Related Work (계속)</vt:lpstr>
      <vt:lpstr>RandAugment</vt:lpstr>
      <vt:lpstr>RandAugment: probability</vt:lpstr>
      <vt:lpstr>RandAugment: magnitude</vt:lpstr>
      <vt:lpstr>RandAugment: magnitude (계속)</vt:lpstr>
      <vt:lpstr>RandAugment: code results</vt:lpstr>
      <vt:lpstr>RandAugment: separate proxy task</vt:lpstr>
      <vt:lpstr>Systematic failures of a separate proxy task</vt:lpstr>
      <vt:lpstr>CIFAR&amp;SVHN results</vt:lpstr>
      <vt:lpstr>ImageNet results</vt:lpstr>
      <vt:lpstr>COCO results</vt:lpstr>
      <vt:lpstr>Additional results</vt:lpstr>
      <vt:lpstr>Discussion</vt:lpstr>
      <vt:lpstr>QnA</vt:lpstr>
      <vt:lpstr>References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RandAugment: Practical automated data augmentation with a reduced search space</dc:title>
  <dc:creator>신 현준</dc:creator>
  <cp:lastModifiedBy>신 현준</cp:lastModifiedBy>
  <cp:revision>5</cp:revision>
  <dcterms:created xsi:type="dcterms:W3CDTF">2021-03-07T07:01:39Z</dcterms:created>
  <dcterms:modified xsi:type="dcterms:W3CDTF">2021-03-24T10:27:50Z</dcterms:modified>
</cp:coreProperties>
</file>